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5" r:id="rId2"/>
    <p:sldId id="347" r:id="rId3"/>
    <p:sldId id="325" r:id="rId4"/>
    <p:sldId id="372" r:id="rId5"/>
    <p:sldId id="346" r:id="rId6"/>
    <p:sldId id="348" r:id="rId7"/>
    <p:sldId id="349" r:id="rId8"/>
    <p:sldId id="353" r:id="rId9"/>
    <p:sldId id="352" r:id="rId10"/>
    <p:sldId id="371" r:id="rId11"/>
    <p:sldId id="369" r:id="rId12"/>
    <p:sldId id="358" r:id="rId13"/>
    <p:sldId id="356" r:id="rId14"/>
    <p:sldId id="357" r:id="rId15"/>
    <p:sldId id="366" r:id="rId16"/>
    <p:sldId id="360" r:id="rId17"/>
    <p:sldId id="361" r:id="rId18"/>
    <p:sldId id="362" r:id="rId19"/>
    <p:sldId id="310" r:id="rId20"/>
    <p:sldId id="365" r:id="rId21"/>
    <p:sldId id="368" r:id="rId22"/>
    <p:sldId id="321" r:id="rId23"/>
    <p:sldId id="329" r:id="rId24"/>
    <p:sldId id="332" r:id="rId25"/>
    <p:sldId id="35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EE40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4512" y="-22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36722-6562-4AF7-BF86-57AF5673EFA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D402E-F5E7-4016-B3EB-726E7C0DE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2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DAADB-65EB-420F-A571-E3A086F05B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3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402E-F5E7-4016-B3EB-726E7C0DE0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0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402E-F5E7-4016-B3EB-726E7C0DE0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1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A2647745-464D-4F8B-A164-64D714400B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C36C45C0-5632-4602-8FF8-D640002CB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1C5AF0B4-D569-4E52-8E53-F26D2F412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BB8F66-9D92-4193-B747-D14F969EAEB3}" type="slidenum">
              <a:rPr lang="en-US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57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402E-F5E7-4016-B3EB-726E7C0DE0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83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</a:rPr>
              <a:t>Retrieval results of AOD and aerosol height from EPIC O2-A and B bands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</a:rPr>
              <a:t>Validate with collocated CALIPSO measurements of backscatter and extinction coefficients. </a:t>
            </a:r>
            <a:endParaRPr lang="en-US" sz="1200" b="0" i="0" u="none" strike="noStrike" kern="1200" baseline="0" dirty="0">
              <a:solidFill>
                <a:srgbClr val="1931CF"/>
              </a:solidFill>
              <a:latin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A9BC-DDF2-4B4A-AD59-7DD98DD9B8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24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402E-F5E7-4016-B3EB-726E7C0DE0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4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9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0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4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6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1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6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9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4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5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75A2F-FCA9-49A5-B0EB-BEA5201A2395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3086D-4159-4168-BC46-22E078486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7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4.jpeg"/><Relationship Id="rId4" Type="http://schemas.openxmlformats.org/officeDocument/2006/relationships/image" Target="../media/image99.jpe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4116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EPIC Aerosol Products </a:t>
            </a:r>
          </a:p>
          <a:p>
            <a:pPr algn="ctr"/>
            <a:r>
              <a:rPr lang="en-US" sz="2000" b="1" dirty="0">
                <a:effectLst/>
              </a:rPr>
              <a:t> </a:t>
            </a:r>
            <a:endParaRPr lang="en-US" sz="2000" dirty="0">
              <a:effectLst/>
            </a:endParaRPr>
          </a:p>
          <a:p>
            <a:pPr algn="ctr"/>
            <a:r>
              <a:rPr lang="en-US" sz="2400" dirty="0"/>
              <a:t>PI:</a:t>
            </a:r>
            <a:r>
              <a:rPr lang="en-US" sz="2400" i="1" dirty="0"/>
              <a:t> </a:t>
            </a:r>
            <a:r>
              <a:rPr lang="en-US" sz="2400" dirty="0">
                <a:effectLst/>
              </a:rPr>
              <a:t>Omar Torres, 614</a:t>
            </a:r>
          </a:p>
          <a:p>
            <a:pPr algn="ctr"/>
            <a:endParaRPr lang="en-US" sz="2400" dirty="0">
              <a:effectLst/>
            </a:endParaRPr>
          </a:p>
          <a:p>
            <a:pPr algn="ctr"/>
            <a:r>
              <a:rPr lang="en-US" sz="2400" dirty="0">
                <a:effectLst/>
              </a:rPr>
              <a:t>Co-I’s:  Robert C. Levy (613), Lorraine Remer (UMBC), Hiren Jethva (USRA), Jun Wang (UNL)</a:t>
            </a:r>
          </a:p>
          <a:p>
            <a:pPr algn="ctr"/>
            <a:endParaRPr lang="en-US" sz="2400" dirty="0"/>
          </a:p>
          <a:p>
            <a:pPr algn="ctr"/>
            <a:endParaRPr lang="en-US" sz="2400" dirty="0">
              <a:effectLst/>
            </a:endParaRPr>
          </a:p>
          <a:p>
            <a:pPr algn="ctr"/>
            <a:endParaRPr lang="en-US" sz="2400" dirty="0"/>
          </a:p>
          <a:p>
            <a:pPr algn="ctr"/>
            <a:endParaRPr lang="en-US" sz="2400" dirty="0">
              <a:effectLst/>
            </a:endParaRPr>
          </a:p>
          <a:p>
            <a:pPr algn="ctr"/>
            <a:r>
              <a:rPr lang="en-US" sz="2400" dirty="0"/>
              <a:t>DSCOVR </a:t>
            </a:r>
            <a:r>
              <a:rPr lang="en-US" sz="2400" dirty="0" smtClean="0"/>
              <a:t> Science </a:t>
            </a:r>
            <a:r>
              <a:rPr lang="en-US" sz="2400" dirty="0"/>
              <a:t>Team Meeting</a:t>
            </a:r>
          </a:p>
          <a:p>
            <a:pPr algn="ctr"/>
            <a:r>
              <a:rPr lang="en-US" sz="2400" dirty="0">
                <a:effectLst/>
              </a:rPr>
              <a:t>NASA-GSFC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effectLst/>
              </a:rPr>
              <a:t>October 3-4, 2017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2436" y="3516329"/>
            <a:ext cx="845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Algorithm Development Support: Changwoo Ahn (SSAI), Peter Leonard (ADNET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xmlns="" id="{E11086D1-D1C9-4A10-86D3-CAAE6476B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913" y="685800"/>
            <a:ext cx="4572000" cy="4000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   Level2 calibrated radiances at 340 and 388 nm</a:t>
            </a:r>
            <a:r>
              <a:rPr lang="en-US" altLang="en-US" sz="2000" dirty="0">
                <a:latin typeface="Times New Roman" panose="02020603050405020304" pitchFamily="18" charset="0"/>
              </a:rPr>
              <a:t>       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xmlns="" id="{F8B1FE7E-B76D-4EE8-B244-211877271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89425"/>
            <a:ext cx="2819400" cy="1352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anose="02020603050405020304" pitchFamily="18" charset="0"/>
              </a:rPr>
              <a:t>Assumed aerosol parameters: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anose="02020603050405020304" pitchFamily="18" charset="0"/>
              </a:rPr>
              <a:t>-Particle size distribution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anose="02020603050405020304" pitchFamily="18" charset="0"/>
              </a:rPr>
              <a:t>-Real comp. refractive index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anose="02020603050405020304" pitchFamily="18" charset="0"/>
              </a:rPr>
              <a:t>-Relative spectral dep. of imag. refractive index.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DF532E1B-3497-45CA-93EE-E15515CD9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3" y="5260975"/>
            <a:ext cx="2341562" cy="83026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Extinction optical depth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Single Scattering Albedo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xmlns="" id="{49FC9032-4AAF-47D5-824B-48A45C718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870075"/>
            <a:ext cx="1600200" cy="33813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</a:rPr>
              <a:t>-AIRS CO data</a:t>
            </a:r>
            <a:r>
              <a:rPr lang="en-US" altLang="en-US" sz="1600" i="1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endParaRPr lang="en-US" altLang="en-US" sz="1600" i="1">
              <a:latin typeface="Times New Roman" panose="02020603050405020304" pitchFamily="18" charset="0"/>
            </a:endParaRPr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xmlns="" id="{ACA1CFD5-91A6-40E3-9640-48F656036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32025"/>
            <a:ext cx="2425700" cy="1384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Three aerosol types: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1400">
                <a:latin typeface="Times New Roman" panose="02020603050405020304" pitchFamily="18" charset="0"/>
              </a:rPr>
              <a:t>Desert Dust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1400">
                <a:latin typeface="Times New Roman" panose="02020603050405020304" pitchFamily="18" charset="0"/>
              </a:rPr>
              <a:t>Carbonaceous aerosols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1400">
                <a:latin typeface="Times New Roman" panose="02020603050405020304" pitchFamily="18" charset="0"/>
              </a:rPr>
              <a:t>Weakly absorbing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Seven aerosol models per type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(varying </a:t>
            </a:r>
            <a:r>
              <a:rPr lang="el-GR" altLang="en-US" sz="1400" b="1" i="1">
                <a:latin typeface="Times New Roman" panose="02020603050405020304" pitchFamily="18" charset="0"/>
              </a:rPr>
              <a:t>ω</a:t>
            </a:r>
            <a:r>
              <a:rPr lang="en-US" altLang="en-US" sz="1400" b="1" i="1" baseline="-25000">
                <a:latin typeface="Times New Roman" panose="02020603050405020304" pitchFamily="18" charset="0"/>
              </a:rPr>
              <a:t>0</a:t>
            </a:r>
            <a:r>
              <a:rPr lang="en-US" altLang="en-US" sz="1400" i="1"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10247" name="Rectangle 9">
            <a:extLst>
              <a:ext uri="{FF2B5EF4-FFF2-40B4-BE49-F238E27FC236}">
                <a16:creationId xmlns:a16="http://schemas.microsoft.com/office/drawing/2014/main" xmlns="" id="{1F4BC271-36D7-4189-8437-E69ACDB1B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47638"/>
            <a:ext cx="50173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EPIC near UV Aerosol Algorithm</a:t>
            </a:r>
          </a:p>
        </p:txBody>
      </p:sp>
      <p:sp>
        <p:nvSpPr>
          <p:cNvPr id="10248" name="Line 15">
            <a:extLst>
              <a:ext uri="{FF2B5EF4-FFF2-40B4-BE49-F238E27FC236}">
                <a16:creationId xmlns:a16="http://schemas.microsoft.com/office/drawing/2014/main" xmlns="" id="{6D38FE15-2FAC-4F5F-875D-95140D855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1713" y="4373563"/>
            <a:ext cx="0" cy="914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10249" name="TextBox 1">
            <a:extLst>
              <a:ext uri="{FF2B5EF4-FFF2-40B4-BE49-F238E27FC236}">
                <a16:creationId xmlns:a16="http://schemas.microsoft.com/office/drawing/2014/main" xmlns="" id="{046E2CDC-482A-49DE-A396-26E84D70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1682750"/>
            <a:ext cx="2686050" cy="3698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Absorbing Aerosol Index</a:t>
            </a:r>
          </a:p>
        </p:txBody>
      </p:sp>
      <p:sp>
        <p:nvSpPr>
          <p:cNvPr id="10250" name="TextBox 2">
            <a:extLst>
              <a:ext uri="{FF2B5EF4-FFF2-40B4-BE49-F238E27FC236}">
                <a16:creationId xmlns:a16="http://schemas.microsoft.com/office/drawing/2014/main" xmlns="" id="{CA69210F-A221-452F-989E-27BEB97C6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206750"/>
            <a:ext cx="1981200" cy="3698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Cloud Screening</a:t>
            </a:r>
          </a:p>
        </p:txBody>
      </p:sp>
      <p:sp>
        <p:nvSpPr>
          <p:cNvPr id="10251" name="TextBox 3">
            <a:extLst>
              <a:ext uri="{FF2B5EF4-FFF2-40B4-BE49-F238E27FC236}">
                <a16:creationId xmlns:a16="http://schemas.microsoft.com/office/drawing/2014/main" xmlns="" id="{312CFA24-A6EC-42E7-88B2-5B610941C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452688"/>
            <a:ext cx="1527175" cy="3698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Aerosol Type</a:t>
            </a:r>
          </a:p>
        </p:txBody>
      </p:sp>
      <p:sp>
        <p:nvSpPr>
          <p:cNvPr id="10252" name="TextBox 4">
            <a:extLst>
              <a:ext uri="{FF2B5EF4-FFF2-40B4-BE49-F238E27FC236}">
                <a16:creationId xmlns:a16="http://schemas.microsoft.com/office/drawing/2014/main" xmlns="" id="{58088C6B-997E-41B4-BBCE-54AFAF7CD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3792538"/>
            <a:ext cx="1931987" cy="52387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CALIOP Climatology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GOCART Climatology</a:t>
            </a:r>
          </a:p>
        </p:txBody>
      </p:sp>
      <p:sp>
        <p:nvSpPr>
          <p:cNvPr id="10253" name="TextBox 5">
            <a:extLst>
              <a:ext uri="{FF2B5EF4-FFF2-40B4-BE49-F238E27FC236}">
                <a16:creationId xmlns:a16="http://schemas.microsoft.com/office/drawing/2014/main" xmlns="" id="{9FA23B4A-5222-4052-B2AB-DCE5E453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913" y="5111750"/>
            <a:ext cx="2032000" cy="3698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Inversion Scheme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C28A3D8-8DE6-45DE-B072-90B98AADB4A9}"/>
              </a:ext>
            </a:extLst>
          </p:cNvPr>
          <p:cNvCxnSpPr>
            <a:stCxn id="10242" idx="2"/>
            <a:endCxn id="10249" idx="0"/>
          </p:cNvCxnSpPr>
          <p:nvPr/>
        </p:nvCxnSpPr>
        <p:spPr>
          <a:xfrm>
            <a:off x="4887913" y="1085850"/>
            <a:ext cx="0" cy="59690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AF39C1B-3FA3-49FB-802A-D3A57F4C9C1C}"/>
              </a:ext>
            </a:extLst>
          </p:cNvPr>
          <p:cNvCxnSpPr/>
          <p:nvPr/>
        </p:nvCxnSpPr>
        <p:spPr>
          <a:xfrm>
            <a:off x="4887913" y="1747838"/>
            <a:ext cx="0" cy="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9" name="Straight Arrow Connector 6178">
            <a:extLst>
              <a:ext uri="{FF2B5EF4-FFF2-40B4-BE49-F238E27FC236}">
                <a16:creationId xmlns:a16="http://schemas.microsoft.com/office/drawing/2014/main" xmlns="" id="{E035C437-7BF6-45BA-9358-F542E328F9E2}"/>
              </a:ext>
            </a:extLst>
          </p:cNvPr>
          <p:cNvCxnSpPr/>
          <p:nvPr/>
        </p:nvCxnSpPr>
        <p:spPr>
          <a:xfrm>
            <a:off x="3124200" y="5330825"/>
            <a:ext cx="733425" cy="0"/>
          </a:xfrm>
          <a:prstGeom prst="straightConnector1">
            <a:avLst/>
          </a:prstGeom>
          <a:ln w="317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2" name="TextBox 6191">
            <a:extLst>
              <a:ext uri="{FF2B5EF4-FFF2-40B4-BE49-F238E27FC236}">
                <a16:creationId xmlns:a16="http://schemas.microsoft.com/office/drawing/2014/main" xmlns="" id="{0061234C-C176-4482-8512-2E42BFB5CCC3}"/>
              </a:ext>
            </a:extLst>
          </p:cNvPr>
          <p:cNvSpPr txBox="1"/>
          <p:nvPr/>
        </p:nvSpPr>
        <p:spPr>
          <a:xfrm>
            <a:off x="7292975" y="1138238"/>
            <a:ext cx="1698625" cy="5540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>
                <a:latin typeface="+mn-lt"/>
                <a:cs typeface="Times New Roman" panose="02020603050405020304" pitchFamily="18" charset="0"/>
              </a:rPr>
              <a:t>Surface Albedo</a:t>
            </a:r>
          </a:p>
          <a:p>
            <a:pPr>
              <a:defRPr/>
            </a:pPr>
            <a:r>
              <a:rPr lang="en-US" sz="1400" dirty="0">
                <a:latin typeface="+mn-lt"/>
                <a:cs typeface="Times New Roman" panose="02020603050405020304" pitchFamily="18" charset="0"/>
              </a:rPr>
              <a:t>(OMI Climatology)</a:t>
            </a:r>
          </a:p>
        </p:txBody>
      </p:sp>
      <p:cxnSp>
        <p:nvCxnSpPr>
          <p:cNvPr id="6196" name="Straight Arrow Connector 6195">
            <a:extLst>
              <a:ext uri="{FF2B5EF4-FFF2-40B4-BE49-F238E27FC236}">
                <a16:creationId xmlns:a16="http://schemas.microsoft.com/office/drawing/2014/main" xmlns="" id="{34A4C94C-21AA-4C1B-9867-997641DA6890}"/>
              </a:ext>
            </a:extLst>
          </p:cNvPr>
          <p:cNvCxnSpPr/>
          <p:nvPr/>
        </p:nvCxnSpPr>
        <p:spPr>
          <a:xfrm>
            <a:off x="1676400" y="3625850"/>
            <a:ext cx="0" cy="6731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7" name="Rectangle 6196">
            <a:extLst>
              <a:ext uri="{FF2B5EF4-FFF2-40B4-BE49-F238E27FC236}">
                <a16:creationId xmlns:a16="http://schemas.microsoft.com/office/drawing/2014/main" xmlns="" id="{B3CF8E50-F8DF-463E-A16B-6416724C4D82}"/>
              </a:ext>
            </a:extLst>
          </p:cNvPr>
          <p:cNvSpPr/>
          <p:nvPr/>
        </p:nvSpPr>
        <p:spPr>
          <a:xfrm>
            <a:off x="152400" y="1992313"/>
            <a:ext cx="3076575" cy="4049712"/>
          </a:xfrm>
          <a:prstGeom prst="rect">
            <a:avLst/>
          </a:prstGeom>
          <a:noFill/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60" name="TextBox 6198">
            <a:extLst>
              <a:ext uri="{FF2B5EF4-FFF2-40B4-BE49-F238E27FC236}">
                <a16:creationId xmlns:a16="http://schemas.microsoft.com/office/drawing/2014/main" xmlns="" id="{0E3E4742-B18E-42B4-AA97-8DC9DB3D5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671638"/>
            <a:ext cx="3021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Radiative Transfer Calculations</a:t>
            </a:r>
          </a:p>
        </p:txBody>
      </p:sp>
      <p:cxnSp>
        <p:nvCxnSpPr>
          <p:cNvPr id="6201" name="Elbow Connector 6200">
            <a:extLst>
              <a:ext uri="{FF2B5EF4-FFF2-40B4-BE49-F238E27FC236}">
                <a16:creationId xmlns:a16="http://schemas.microsoft.com/office/drawing/2014/main" xmlns="" id="{074ED837-1D8D-430A-B6A7-145614CCE1F6}"/>
              </a:ext>
            </a:extLst>
          </p:cNvPr>
          <p:cNvCxnSpPr>
            <a:stCxn id="10253" idx="2"/>
          </p:cNvCxnSpPr>
          <p:nvPr/>
        </p:nvCxnSpPr>
        <p:spPr>
          <a:xfrm rot="16200000" flipH="1">
            <a:off x="5522913" y="4846638"/>
            <a:ext cx="228600" cy="1498600"/>
          </a:xfrm>
          <a:prstGeom prst="bentConnector2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2" name="TextBox 6201">
            <a:extLst>
              <a:ext uri="{FF2B5EF4-FFF2-40B4-BE49-F238E27FC236}">
                <a16:creationId xmlns:a16="http://schemas.microsoft.com/office/drawing/2014/main" xmlns="" id="{C1D58AFF-DA06-422B-A67E-DF59737DC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84825"/>
            <a:ext cx="1341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/>
              <a:t>Lookup Tables</a:t>
            </a:r>
          </a:p>
        </p:txBody>
      </p:sp>
      <p:cxnSp>
        <p:nvCxnSpPr>
          <p:cNvPr id="6228" name="Straight Connector 6227">
            <a:extLst>
              <a:ext uri="{FF2B5EF4-FFF2-40B4-BE49-F238E27FC236}">
                <a16:creationId xmlns:a16="http://schemas.microsoft.com/office/drawing/2014/main" xmlns="" id="{8E6B07DD-B5C5-4F56-B12D-52AC189AB1F3}"/>
              </a:ext>
            </a:extLst>
          </p:cNvPr>
          <p:cNvCxnSpPr/>
          <p:nvPr/>
        </p:nvCxnSpPr>
        <p:spPr>
          <a:xfrm>
            <a:off x="3440113" y="1085850"/>
            <a:ext cx="0" cy="3744913"/>
          </a:xfrm>
          <a:prstGeom prst="line">
            <a:avLst/>
          </a:prstGeom>
          <a:ln w="317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4" name="Text Box 5">
            <a:extLst>
              <a:ext uri="{FF2B5EF4-FFF2-40B4-BE49-F238E27FC236}">
                <a16:creationId xmlns:a16="http://schemas.microsoft.com/office/drawing/2014/main" xmlns="" id="{A1A03932-4C80-4062-8D22-9A4D05949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327275"/>
            <a:ext cx="1600200" cy="33813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</a:rPr>
              <a:t>-Surface Type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62DEA645-4C5A-4FAE-A96B-746898066787}"/>
              </a:ext>
            </a:extLst>
          </p:cNvPr>
          <p:cNvCxnSpPr/>
          <p:nvPr/>
        </p:nvCxnSpPr>
        <p:spPr>
          <a:xfrm flipH="1">
            <a:off x="4902200" y="1443038"/>
            <a:ext cx="2374900" cy="0"/>
          </a:xfrm>
          <a:prstGeom prst="straightConnector1">
            <a:avLst/>
          </a:prstGeom>
          <a:ln w="317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8123A67-BFD9-4B6B-8D00-1EC7D8D5369E}"/>
              </a:ext>
            </a:extLst>
          </p:cNvPr>
          <p:cNvCxnSpPr/>
          <p:nvPr/>
        </p:nvCxnSpPr>
        <p:spPr>
          <a:xfrm flipH="1">
            <a:off x="6081713" y="2052638"/>
            <a:ext cx="555625" cy="179387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C7196B3-CFC8-4AA7-A85E-A31DE21232B1}"/>
              </a:ext>
            </a:extLst>
          </p:cNvPr>
          <p:cNvCxnSpPr/>
          <p:nvPr/>
        </p:nvCxnSpPr>
        <p:spPr>
          <a:xfrm flipH="1" flipV="1">
            <a:off x="6089650" y="2239963"/>
            <a:ext cx="539750" cy="246062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B098F4C3-64EF-4335-A869-ED125D60DE71}"/>
              </a:ext>
            </a:extLst>
          </p:cNvPr>
          <p:cNvCxnSpPr/>
          <p:nvPr/>
        </p:nvCxnSpPr>
        <p:spPr>
          <a:xfrm flipH="1">
            <a:off x="4881563" y="2232025"/>
            <a:ext cx="1201737" cy="7938"/>
          </a:xfrm>
          <a:prstGeom prst="straightConnector1">
            <a:avLst/>
          </a:prstGeom>
          <a:ln w="317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6704E605-7413-443A-830D-F48DD5D7A89C}"/>
              </a:ext>
            </a:extLst>
          </p:cNvPr>
          <p:cNvCxnSpPr>
            <a:stCxn id="10249" idx="2"/>
            <a:endCxn id="10251" idx="0"/>
          </p:cNvCxnSpPr>
          <p:nvPr/>
        </p:nvCxnSpPr>
        <p:spPr>
          <a:xfrm flipH="1">
            <a:off x="4878388" y="2052638"/>
            <a:ext cx="9525" cy="40005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42EF24C2-ACBB-4DF7-8EAD-F331403223BD}"/>
              </a:ext>
            </a:extLst>
          </p:cNvPr>
          <p:cNvCxnSpPr/>
          <p:nvPr/>
        </p:nvCxnSpPr>
        <p:spPr>
          <a:xfrm>
            <a:off x="-2743200" y="-4572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48414D9B-5755-4671-9B95-5A1AAC589CD0}"/>
              </a:ext>
            </a:extLst>
          </p:cNvPr>
          <p:cNvCxnSpPr>
            <a:stCxn id="10251" idx="2"/>
            <a:endCxn id="10250" idx="0"/>
          </p:cNvCxnSpPr>
          <p:nvPr/>
        </p:nvCxnSpPr>
        <p:spPr>
          <a:xfrm flipH="1">
            <a:off x="4876800" y="2822575"/>
            <a:ext cx="1588" cy="384175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2" name="TextBox 2">
            <a:extLst>
              <a:ext uri="{FF2B5EF4-FFF2-40B4-BE49-F238E27FC236}">
                <a16:creationId xmlns:a16="http://schemas.microsoft.com/office/drawing/2014/main" xmlns="" id="{9E7AF748-E67A-4082-A43B-02D17604D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881438"/>
            <a:ext cx="2346325" cy="3698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Aerosol Layer Height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A3E8E70D-6778-40B9-BBAC-9A8666186855}"/>
              </a:ext>
            </a:extLst>
          </p:cNvPr>
          <p:cNvCxnSpPr>
            <a:stCxn id="10250" idx="2"/>
            <a:endCxn id="10272" idx="0"/>
          </p:cNvCxnSpPr>
          <p:nvPr/>
        </p:nvCxnSpPr>
        <p:spPr>
          <a:xfrm>
            <a:off x="4876800" y="3576638"/>
            <a:ext cx="0" cy="30480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A63E0C2A-36C0-4664-98AA-EA38A70C1D72}"/>
              </a:ext>
            </a:extLst>
          </p:cNvPr>
          <p:cNvCxnSpPr>
            <a:stCxn id="10252" idx="1"/>
            <a:endCxn id="10272" idx="3"/>
          </p:cNvCxnSpPr>
          <p:nvPr/>
        </p:nvCxnSpPr>
        <p:spPr>
          <a:xfrm flipH="1">
            <a:off x="6049963" y="4054475"/>
            <a:ext cx="552450" cy="11113"/>
          </a:xfrm>
          <a:prstGeom prst="straightConnector1">
            <a:avLst/>
          </a:prstGeom>
          <a:ln w="317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D476A0FF-2C0F-4C4F-8BDD-837B0C738EA8}"/>
              </a:ext>
            </a:extLst>
          </p:cNvPr>
          <p:cNvCxnSpPr/>
          <p:nvPr/>
        </p:nvCxnSpPr>
        <p:spPr>
          <a:xfrm>
            <a:off x="3440113" y="4830763"/>
            <a:ext cx="1438275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F0C1A059-427C-4D9C-9E3A-64AA886C5D33}"/>
              </a:ext>
            </a:extLst>
          </p:cNvPr>
          <p:cNvCxnSpPr>
            <a:endCxn id="10253" idx="0"/>
          </p:cNvCxnSpPr>
          <p:nvPr/>
        </p:nvCxnSpPr>
        <p:spPr>
          <a:xfrm>
            <a:off x="4887913" y="4830763"/>
            <a:ext cx="0" cy="2809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69461FAF-9F1B-437C-ACBF-20D2CF7F4D64}"/>
              </a:ext>
            </a:extLst>
          </p:cNvPr>
          <p:cNvCxnSpPr>
            <a:stCxn id="10272" idx="2"/>
            <a:endCxn id="10253" idx="0"/>
          </p:cNvCxnSpPr>
          <p:nvPr/>
        </p:nvCxnSpPr>
        <p:spPr>
          <a:xfrm>
            <a:off x="4876800" y="4251325"/>
            <a:ext cx="11113" cy="860425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432"/>
            <a:ext cx="8936736" cy="6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028" y="2819400"/>
            <a:ext cx="7505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EPIC 388 nm AOD validation using AERONET observations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at sites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7174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27115" r="60973" b="53099"/>
          <a:stretch/>
        </p:blipFill>
        <p:spPr>
          <a:xfrm>
            <a:off x="685800" y="290633"/>
            <a:ext cx="2503324" cy="1412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4" t="27115" r="6577" b="53099"/>
          <a:stretch/>
        </p:blipFill>
        <p:spPr>
          <a:xfrm>
            <a:off x="3395574" y="302771"/>
            <a:ext cx="2503324" cy="1412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2" t="69066" r="33716" b="10772"/>
          <a:stretch/>
        </p:blipFill>
        <p:spPr>
          <a:xfrm>
            <a:off x="6062574" y="278495"/>
            <a:ext cx="2548027" cy="1439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3" t="5825" r="33628" b="73637"/>
          <a:stretch/>
        </p:blipFill>
        <p:spPr>
          <a:xfrm>
            <a:off x="728574" y="1750570"/>
            <a:ext cx="2503324" cy="1466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2" t="5951" r="7168" b="74138"/>
          <a:stretch/>
        </p:blipFill>
        <p:spPr>
          <a:xfrm>
            <a:off x="3452217" y="1791030"/>
            <a:ext cx="2440742" cy="1421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3" t="69066" r="32699" b="10522"/>
          <a:stretch/>
        </p:blipFill>
        <p:spPr>
          <a:xfrm>
            <a:off x="6138774" y="1752600"/>
            <a:ext cx="2597198" cy="1457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0" t="69066" r="6992" b="10522"/>
          <a:stretch/>
        </p:blipFill>
        <p:spPr>
          <a:xfrm>
            <a:off x="716727" y="3198371"/>
            <a:ext cx="2534616" cy="1457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6" t="68941" r="33097" b="10897"/>
          <a:stretch/>
        </p:blipFill>
        <p:spPr>
          <a:xfrm>
            <a:off x="3450194" y="3214554"/>
            <a:ext cx="2574848" cy="1439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9" t="26989" r="6460" b="52974"/>
          <a:stretch/>
        </p:blipFill>
        <p:spPr>
          <a:xfrm>
            <a:off x="6138774" y="3310984"/>
            <a:ext cx="2548026" cy="14304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1" t="48050" r="33834" b="33291"/>
          <a:stretch/>
        </p:blipFill>
        <p:spPr>
          <a:xfrm>
            <a:off x="734642" y="4805311"/>
            <a:ext cx="2489913" cy="1332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0" t="5575" r="33451" b="74388"/>
          <a:stretch/>
        </p:blipFill>
        <p:spPr>
          <a:xfrm>
            <a:off x="3427941" y="4752039"/>
            <a:ext cx="2565908" cy="1430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8" t="5575" r="6480" b="74388"/>
          <a:stretch/>
        </p:blipFill>
        <p:spPr>
          <a:xfrm>
            <a:off x="6138773" y="4795198"/>
            <a:ext cx="2548027" cy="1430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4829" y="6310333"/>
            <a:ext cx="7445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dirty="0"/>
              <a:t>(20 km radius and ± 10 minute window and SZA &lt; 70°)</a:t>
            </a:r>
          </a:p>
        </p:txBody>
      </p:sp>
    </p:spTree>
    <p:extLst>
      <p:ext uri="{BB962C8B-B14F-4D97-AF65-F5344CB8AC3E}">
        <p14:creationId xmlns:p14="http://schemas.microsoft.com/office/powerpoint/2010/main" val="15821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2" t="69692" r="7079" b="10271"/>
          <a:stretch/>
        </p:blipFill>
        <p:spPr>
          <a:xfrm>
            <a:off x="284570" y="184769"/>
            <a:ext cx="2217218" cy="1294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3" t="27365" r="6902" b="52473"/>
          <a:stretch/>
        </p:blipFill>
        <p:spPr>
          <a:xfrm>
            <a:off x="2416145" y="160493"/>
            <a:ext cx="2233402" cy="1302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48153" r="60884" b="31685"/>
          <a:stretch/>
        </p:blipFill>
        <p:spPr>
          <a:xfrm>
            <a:off x="4596276" y="144307"/>
            <a:ext cx="2273862" cy="1302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7" t="69568" r="6814" b="10771"/>
          <a:stretch/>
        </p:blipFill>
        <p:spPr>
          <a:xfrm>
            <a:off x="6767639" y="147681"/>
            <a:ext cx="2265771" cy="1270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6" t="26415" r="33982" b="52849"/>
          <a:stretch/>
        </p:blipFill>
        <p:spPr>
          <a:xfrm>
            <a:off x="243437" y="1432965"/>
            <a:ext cx="2249585" cy="13399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t="69442" r="60619" b="10647"/>
          <a:stretch/>
        </p:blipFill>
        <p:spPr>
          <a:xfrm>
            <a:off x="2420864" y="1486237"/>
            <a:ext cx="2290046" cy="12866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3" t="69442" r="33642" b="10803"/>
          <a:stretch/>
        </p:blipFill>
        <p:spPr>
          <a:xfrm>
            <a:off x="4613533" y="1483540"/>
            <a:ext cx="2281955" cy="1276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48403" r="61062" b="31810"/>
          <a:stretch/>
        </p:blipFill>
        <p:spPr>
          <a:xfrm>
            <a:off x="6845863" y="1479494"/>
            <a:ext cx="2257678" cy="12785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7" t="68853" r="7059" b="10697"/>
          <a:stretch/>
        </p:blipFill>
        <p:spPr>
          <a:xfrm>
            <a:off x="255100" y="2821270"/>
            <a:ext cx="2240693" cy="13213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7" t="26827" r="6814" b="52849"/>
          <a:stretch/>
        </p:blipFill>
        <p:spPr>
          <a:xfrm>
            <a:off x="2488974" y="2829387"/>
            <a:ext cx="2265771" cy="1313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7" t="69293" r="7178" b="10308"/>
          <a:stretch/>
        </p:blipFill>
        <p:spPr>
          <a:xfrm>
            <a:off x="4663034" y="2824605"/>
            <a:ext cx="2232454" cy="13180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8" t="69103" r="33333" b="10647"/>
          <a:stretch/>
        </p:blipFill>
        <p:spPr>
          <a:xfrm>
            <a:off x="292062" y="4191000"/>
            <a:ext cx="2268467" cy="1308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68644" r="61255" b="10648"/>
          <a:stretch/>
        </p:blipFill>
        <p:spPr>
          <a:xfrm>
            <a:off x="6824285" y="2731309"/>
            <a:ext cx="2257676" cy="13381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1" t="69191" r="34248" b="10897"/>
          <a:stretch/>
        </p:blipFill>
        <p:spPr>
          <a:xfrm>
            <a:off x="2523367" y="4212887"/>
            <a:ext cx="2201033" cy="12866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1" t="26613" r="34071" b="52599"/>
          <a:stretch/>
        </p:blipFill>
        <p:spPr>
          <a:xfrm>
            <a:off x="4663034" y="4234100"/>
            <a:ext cx="2217217" cy="13432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69119" r="60627" b="10218"/>
          <a:stretch/>
        </p:blipFill>
        <p:spPr>
          <a:xfrm>
            <a:off x="6793939" y="4242193"/>
            <a:ext cx="2298137" cy="13351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t="5700" r="60456" b="73762"/>
          <a:stretch/>
        </p:blipFill>
        <p:spPr>
          <a:xfrm>
            <a:off x="284570" y="5499521"/>
            <a:ext cx="2304955" cy="13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3087469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EPIC 388 nm SSA comparison to  AERONET retrievals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at sites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82748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28"/>
            <a:ext cx="1837616" cy="1706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75" y="2631270"/>
            <a:ext cx="1805353" cy="1676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84" y="609600"/>
            <a:ext cx="1837616" cy="1706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84" y="609600"/>
            <a:ext cx="1837616" cy="1706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9600"/>
            <a:ext cx="1837616" cy="1706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760717"/>
            <a:ext cx="1752600" cy="1627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7" y="2667001"/>
            <a:ext cx="1805353" cy="1676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28"/>
            <a:ext cx="1837616" cy="1706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84" y="2663544"/>
            <a:ext cx="1856442" cy="1723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43547"/>
            <a:ext cx="1811216" cy="1681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" y="4724400"/>
            <a:ext cx="1778216" cy="165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84" y="609600"/>
            <a:ext cx="1837616" cy="1706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72" y="4784272"/>
            <a:ext cx="1750828" cy="16257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773385"/>
            <a:ext cx="1828800" cy="1698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1384" y="120134"/>
            <a:ext cx="435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EPIC-AERONET Comparison at selected sites</a:t>
            </a:r>
          </a:p>
        </p:txBody>
      </p:sp>
    </p:spTree>
    <p:extLst>
      <p:ext uri="{BB962C8B-B14F-4D97-AF65-F5344CB8AC3E}">
        <p14:creationId xmlns:p14="http://schemas.microsoft.com/office/powerpoint/2010/main" val="7874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1"/>
            <a:ext cx="2900400" cy="2693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38200"/>
            <a:ext cx="2900400" cy="2693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38201"/>
            <a:ext cx="2900400" cy="2693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733801"/>
            <a:ext cx="2900400" cy="2693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381000"/>
            <a:ext cx="536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EPIC-AERONET Comparison by aerosol-type at 380 sites</a:t>
            </a:r>
          </a:p>
        </p:txBody>
      </p:sp>
    </p:spTree>
    <p:extLst>
      <p:ext uri="{BB962C8B-B14F-4D97-AF65-F5344CB8AC3E}">
        <p14:creationId xmlns:p14="http://schemas.microsoft.com/office/powerpoint/2010/main" val="8137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763000" cy="2133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8763000" cy="2110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80360"/>
            <a:ext cx="8763000" cy="21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5458"/>
            <a:ext cx="9144000" cy="532812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EPICAERAC-The above-cloud aerosol algorithm for EPIC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EPICAERAC is built upon the combination of </a:t>
            </a:r>
            <a:r>
              <a:rPr lang="en-US" sz="2000" dirty="0">
                <a:solidFill>
                  <a:srgbClr val="FF0000"/>
                </a:solidFill>
              </a:rPr>
              <a:t>EPICAERUV</a:t>
            </a:r>
            <a:r>
              <a:rPr lang="en-US" sz="2000" dirty="0"/>
              <a:t> (UV Aerosol Index algorithm for EPIC) and </a:t>
            </a:r>
            <a:r>
              <a:rPr lang="en-US" sz="2000" dirty="0">
                <a:solidFill>
                  <a:srgbClr val="0070C0"/>
                </a:solidFill>
              </a:rPr>
              <a:t>OMACA (OMI above-cloud aerosol package)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Retrieves </a:t>
            </a:r>
            <a:r>
              <a:rPr lang="en-US" sz="2000" b="1" u="sng" dirty="0">
                <a:solidFill>
                  <a:srgbClr val="FF0000"/>
                </a:solidFill>
              </a:rPr>
              <a:t>above-cloud aerosol optical depth </a:t>
            </a:r>
            <a:r>
              <a:rPr lang="en-US" sz="2000" dirty="0"/>
              <a:t>and </a:t>
            </a:r>
            <a:r>
              <a:rPr lang="en-US" sz="2000" b="1" u="sng" dirty="0">
                <a:solidFill>
                  <a:srgbClr val="002060"/>
                </a:solidFill>
              </a:rPr>
              <a:t>aerosol-corrected cloud optical depth</a:t>
            </a:r>
            <a:r>
              <a:rPr lang="en-US" sz="2000" dirty="0"/>
              <a:t> simultaneously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Algorithm is similar to OMI above-cloud aerosol package but adjusted to the EPIC wavelengths (340,388 nm)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Both carbonaceous and desert dust aerosols are considered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20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4289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Time-Dependent Calibration Coefficients Using a Piecewise Parabolic 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57800" y="2461880"/>
                <a:ext cx="3352800" cy="236257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 = a0 + a1(t - t0) + a2(t – t0)</a:t>
                </a:r>
                <a:r>
                  <a:rPr lang="en-US" baseline="30000" dirty="0"/>
                  <a:t>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ΔT = 3/12/2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𝑤</m:t>
                    </m:r>
                    <m:r>
                      <a:rPr lang="en-US" b="0" i="1" smtClean="0">
                        <a:latin typeface="Cambria Math"/>
                      </a:rPr>
                      <m:t>= </m:t>
                    </m:r>
                    <m:box>
                      <m:boxPr>
                        <m:ctrlPr>
                          <a:rPr lang="en-US" b="0" i="1" smtClean="0"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𝑆𝑇𝐷𝑉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  <m:r>
                          <a:rPr lang="en-US" b="0" i="1" smtClean="0">
                            <a:latin typeface="Cambria Math"/>
                          </a:rPr>
                          <m:t>𝐸𝑋𝑃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box>
                                  <m:box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𝐴𝐵𝑆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0)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e>
                                </m:box>
                              </m:e>
                            </m:d>
                            <m:r>
                              <a:rPr lang="en-US" b="0" i="1" baseline="40000" smtClean="0">
                                <a:latin typeface="Cambria Math"/>
                              </a:rPr>
                              <m:t>2</m:t>
                            </m:r>
                          </m:e>
                        </m:d>
                      </m:e>
                    </m:box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𝑌𝑖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𝐶𝑖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𝑊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𝑖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 = Ratio of OMPS NM Albedo to Normalized EPIC Counts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a0_340  6.259e-03 at 2016.0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a0_388 = 8.575e-03 at 2016.0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461880"/>
                <a:ext cx="3352800" cy="2362570"/>
              </a:xfrm>
              <a:prstGeom prst="rect">
                <a:avLst/>
              </a:prstGeom>
              <a:blipFill>
                <a:blip r:embed="rId2"/>
                <a:stretch>
                  <a:fillRect l="-1085" t="-1282" b="-2821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Emacs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0" y="2038350"/>
            <a:ext cx="46577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6441" y="2932980"/>
            <a:ext cx="692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6BA42C"/>
                </a:solidFill>
              </a:rPr>
              <a:t>(340  nm)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6182" y="3095636"/>
            <a:ext cx="692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(388  nm)</a:t>
            </a:r>
          </a:p>
        </p:txBody>
      </p:sp>
    </p:spTree>
    <p:extLst>
      <p:ext uri="{BB962C8B-B14F-4D97-AF65-F5344CB8AC3E}">
        <p14:creationId xmlns:p14="http://schemas.microsoft.com/office/powerpoint/2010/main" val="20925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33500" y="-1428"/>
            <a:ext cx="6848742" cy="6859428"/>
            <a:chOff x="1333500" y="-1428"/>
            <a:chExt cx="6848742" cy="6859428"/>
          </a:xfrm>
        </p:grpSpPr>
        <p:grpSp>
          <p:nvGrpSpPr>
            <p:cNvPr id="5" name="Group 4"/>
            <p:cNvGrpSpPr/>
            <p:nvPr/>
          </p:nvGrpSpPr>
          <p:grpSpPr>
            <a:xfrm>
              <a:off x="1333500" y="0"/>
              <a:ext cx="6848742" cy="6858000"/>
              <a:chOff x="1333500" y="0"/>
              <a:chExt cx="6848742" cy="68580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>
              <a:xfrm>
                <a:off x="1333500" y="0"/>
                <a:ext cx="3238500" cy="6858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541" b="48785"/>
              <a:stretch/>
            </p:blipFill>
            <p:spPr>
              <a:xfrm>
                <a:off x="4943742" y="3523006"/>
                <a:ext cx="3238500" cy="3269475"/>
              </a:xfrm>
              <a:prstGeom prst="rect">
                <a:avLst/>
              </a:prstGeom>
            </p:spPr>
          </p:pic>
          <p:pic>
            <p:nvPicPr>
              <p:cNvPr id="9" name="Picture 2" descr="http://epic.gsfc.nasa.gov/epic-archive/natural/png/epic_1b_20160805105344_01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400" b="87500" l="11670" r="87842">
                            <a14:backgroundMark x1="17285" y1="14111" x2="17285" y2="14111"/>
                            <a14:backgroundMark x1="83203" y1="14844" x2="83203" y2="14844"/>
                            <a14:backgroundMark x1="81104" y1="79541" x2="81104" y2="79541"/>
                            <a14:backgroundMark x1="20313" y1="82373" x2="20313" y2="823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82" t="10864" r="9813" b="11098"/>
              <a:stretch/>
            </p:blipFill>
            <p:spPr bwMode="auto">
              <a:xfrm>
                <a:off x="5144833" y="323313"/>
                <a:ext cx="2897025" cy="2854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97113"/>
            <a:stretch/>
          </p:blipFill>
          <p:spPr>
            <a:xfrm>
              <a:off x="4570572" y="-1428"/>
              <a:ext cx="3238500" cy="197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36832" y="2147483647"/>
            <a:ext cx="8221287" cy="2614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64008"/>
            <a:ext cx="8461248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91" y="78351"/>
            <a:ext cx="7886700" cy="84931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931CF"/>
                </a:solidFill>
                <a:latin typeface="Helvetica" charset="0"/>
                <a:ea typeface="Helvetica" charset="0"/>
                <a:cs typeface="Helvetica" charset="0"/>
              </a:rPr>
              <a:t>Retrieving aerosol layer height from EPIC O</a:t>
            </a:r>
            <a:r>
              <a:rPr lang="en-US" sz="2400" b="1" baseline="-25000" dirty="0">
                <a:solidFill>
                  <a:srgbClr val="1931CF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400" b="1" dirty="0">
                <a:solidFill>
                  <a:srgbClr val="1931CF"/>
                </a:solidFill>
                <a:latin typeface="Helvetica" charset="0"/>
                <a:ea typeface="Helvetica" charset="0"/>
                <a:cs typeface="Helvetica" charset="0"/>
              </a:rPr>
              <a:t> A and B bands</a:t>
            </a:r>
          </a:p>
        </p:txBody>
      </p:sp>
      <p:sp>
        <p:nvSpPr>
          <p:cNvPr id="4" name="Rectangle 3"/>
          <p:cNvSpPr/>
          <p:nvPr/>
        </p:nvSpPr>
        <p:spPr>
          <a:xfrm>
            <a:off x="528492" y="956441"/>
            <a:ext cx="7662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 case study: </a:t>
            </a:r>
            <a:r>
              <a:rPr lang="en-US" dirty="0"/>
              <a:t>EPIC at 2016-04-17 14:59 UTC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70338" y="124942"/>
            <a:ext cx="1922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Jun Wang</a:t>
            </a:r>
          </a:p>
          <a:p>
            <a:r>
              <a:rPr lang="en-US" b="1" dirty="0"/>
              <a:t>Xiaoguang Xu</a:t>
            </a:r>
          </a:p>
          <a:p>
            <a:r>
              <a:rPr lang="en-US" b="1" dirty="0"/>
              <a:t>University of Iowa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148" y="1546428"/>
            <a:ext cx="2167095" cy="2338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722" y="1553121"/>
            <a:ext cx="2144342" cy="23275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61467" y="1253905"/>
            <a:ext cx="61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5687" y="123293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H, km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51" y="1602271"/>
            <a:ext cx="2099006" cy="17544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067246" y="1253905"/>
            <a:ext cx="57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52" y="4111957"/>
            <a:ext cx="3583914" cy="23892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92109" y="3936866"/>
            <a:ext cx="2791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CALIPSO 2016-04-17 14:18 UTC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7605230" y="1566115"/>
            <a:ext cx="316342" cy="17905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690255" y="4055739"/>
            <a:ext cx="3335018" cy="23420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6437" y="2167535"/>
            <a:ext cx="846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/>
              <a:t>un glint </a:t>
            </a:r>
          </a:p>
          <a:p>
            <a:r>
              <a:rPr lang="en-US" sz="1400" dirty="0"/>
              <a:t>removed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95021" y="1648435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CALIPSO </a:t>
            </a:r>
          </a:p>
          <a:p>
            <a:r>
              <a:rPr lang="en-US" sz="1600" dirty="0"/>
              <a:t>track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811146" y="2158750"/>
            <a:ext cx="480303" cy="3984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2"/>
          </p:cNvCxnSpPr>
          <p:nvPr/>
        </p:nvCxnSpPr>
        <p:spPr>
          <a:xfrm>
            <a:off x="6651986" y="4856835"/>
            <a:ext cx="130460" cy="7535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68722" y="4549058"/>
            <a:ext cx="136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EPIC retrieved H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108629" y="4549058"/>
            <a:ext cx="127045" cy="287767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945961" y="4310834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clouds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608450" y="4836825"/>
            <a:ext cx="768446" cy="5133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9" idx="2"/>
          </p:cNvCxnSpPr>
          <p:nvPr/>
        </p:nvCxnSpPr>
        <p:spPr>
          <a:xfrm>
            <a:off x="1324060" y="4618611"/>
            <a:ext cx="1034551" cy="7082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0796" y="4310834"/>
            <a:ext cx="136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EPIC retrieved H</a:t>
            </a:r>
          </a:p>
        </p:txBody>
      </p:sp>
    </p:spTree>
    <p:extLst>
      <p:ext uri="{BB962C8B-B14F-4D97-AF65-F5344CB8AC3E}">
        <p14:creationId xmlns:p14="http://schemas.microsoft.com/office/powerpoint/2010/main" val="7125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0583" y="654116"/>
            <a:ext cx="31929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CALIOP Aerosol Height Climatology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7857" y="549533"/>
            <a:ext cx="15318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O2-AB Aerosol Height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200" y="6477000"/>
            <a:ext cx="22445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EPIC 2016-04-18-144210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3523" r="12987" b="23414"/>
          <a:stretch/>
        </p:blipFill>
        <p:spPr>
          <a:xfrm>
            <a:off x="795787" y="838200"/>
            <a:ext cx="2404613" cy="1547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t="13222" r="13289" b="23986"/>
          <a:stretch/>
        </p:blipFill>
        <p:spPr>
          <a:xfrm>
            <a:off x="3472149" y="826532"/>
            <a:ext cx="2395251" cy="15356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t="13221" r="13203" b="24258"/>
          <a:stretch/>
        </p:blipFill>
        <p:spPr>
          <a:xfrm>
            <a:off x="762000" y="2677274"/>
            <a:ext cx="2406965" cy="1585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13445" r="13030" b="23922"/>
          <a:stretch/>
        </p:blipFill>
        <p:spPr>
          <a:xfrm>
            <a:off x="3505200" y="2694927"/>
            <a:ext cx="2396701" cy="15722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3997" y="4661631"/>
            <a:ext cx="459536" cy="334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417181" y="4661631"/>
            <a:ext cx="459536" cy="334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12997" r="13289" b="23810"/>
          <a:stretch/>
        </p:blipFill>
        <p:spPr>
          <a:xfrm>
            <a:off x="719588" y="4610637"/>
            <a:ext cx="2404612" cy="16377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12885" r="13030" b="23922"/>
          <a:stretch/>
        </p:blipFill>
        <p:spPr>
          <a:xfrm>
            <a:off x="3514418" y="4648200"/>
            <a:ext cx="2352982" cy="15926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10491" r="51489" b="51378"/>
          <a:stretch/>
        </p:blipFill>
        <p:spPr>
          <a:xfrm>
            <a:off x="6052776" y="2620795"/>
            <a:ext cx="2481624" cy="18750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5" t="10866" r="8447" b="51001"/>
          <a:stretch/>
        </p:blipFill>
        <p:spPr>
          <a:xfrm>
            <a:off x="6050280" y="4577080"/>
            <a:ext cx="2560320" cy="1899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81380" r="15779" b="10855"/>
          <a:stretch/>
        </p:blipFill>
        <p:spPr>
          <a:xfrm>
            <a:off x="1527188" y="2385827"/>
            <a:ext cx="3502012" cy="3117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80583" r="15974" b="12159"/>
          <a:stretch/>
        </p:blipFill>
        <p:spPr>
          <a:xfrm>
            <a:off x="1447800" y="4267200"/>
            <a:ext cx="3592389" cy="3029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t="81119" r="16355" b="12182"/>
          <a:stretch/>
        </p:blipFill>
        <p:spPr>
          <a:xfrm>
            <a:off x="1447800" y="6346686"/>
            <a:ext cx="3657600" cy="2866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0" t="52041" r="7762" b="10312"/>
          <a:stretch/>
        </p:blipFill>
        <p:spPr>
          <a:xfrm>
            <a:off x="6172200" y="884161"/>
            <a:ext cx="2362200" cy="1799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743200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AOD_CALIOP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8358" y="4648200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SSA_CALIOP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7600" y="2743200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AOD_O2AB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1400" y="4724400"/>
            <a:ext cx="6351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SSA_O2AB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47935"/>
            <a:ext cx="8190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Potential Improvement of AOD/SSA retrievals using O2AB ALH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26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457200"/>
            <a:ext cx="1404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550" y="1295400"/>
            <a:ext cx="8534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Entire record of UVAI, and AOD &amp; SSA has been transferred to ASDC.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Preliminary evaluation results of AOD &amp; SSA products using AERONET  observations has been carried out.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Validation of ACAOD product has started. </a:t>
            </a:r>
          </a:p>
          <a:p>
            <a:endParaRPr lang="en-US" dirty="0"/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Ongoing and future work</a:t>
            </a:r>
          </a:p>
          <a:p>
            <a:endParaRPr lang="en-US" dirty="0"/>
          </a:p>
          <a:p>
            <a:r>
              <a:rPr lang="en-US" dirty="0"/>
              <a:t>- Preparation of README files and ATBD’s</a:t>
            </a:r>
          </a:p>
          <a:p>
            <a:endParaRPr lang="en-US" dirty="0"/>
          </a:p>
          <a:p>
            <a:r>
              <a:rPr lang="en-US" dirty="0"/>
              <a:t>- Combine clear sky AOD/SSA and ACAOD/COD retrieval schemes into a single algorithm. </a:t>
            </a:r>
          </a:p>
          <a:p>
            <a:endParaRPr lang="en-US" dirty="0"/>
          </a:p>
          <a:p>
            <a:r>
              <a:rPr lang="en-US" dirty="0"/>
              <a:t>- Optimize application of O2AB aerosol layer height to smoke layers and in-land and in-land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4" r="20120" b="49332"/>
          <a:stretch/>
        </p:blipFill>
        <p:spPr>
          <a:xfrm>
            <a:off x="3352800" y="316088"/>
            <a:ext cx="2133600" cy="1224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324600" y="351530"/>
            <a:ext cx="2133600" cy="122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381000" y="2613378"/>
            <a:ext cx="2362200" cy="1356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3276600" y="2613378"/>
            <a:ext cx="2362200" cy="1356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400800" y="2438400"/>
            <a:ext cx="2362200" cy="1356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381000" y="4594578"/>
            <a:ext cx="2362200" cy="1356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3352800" y="4663722"/>
            <a:ext cx="2362200" cy="13560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533400" y="306671"/>
            <a:ext cx="2209800" cy="1268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248400" y="4663722"/>
            <a:ext cx="2362202" cy="13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71490"/>
            <a:ext cx="696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Currently Available EPIC Aerosol Products and St</a:t>
            </a:r>
            <a:r>
              <a:rPr lang="en-US" sz="2400" b="1" dirty="0"/>
              <a:t>atus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908360"/>
              </p:ext>
            </p:extLst>
          </p:nvPr>
        </p:nvGraphicFramePr>
        <p:xfrm>
          <a:off x="914400" y="2209800"/>
          <a:ext cx="73152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UV Aerosol Index (UVAI)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Aerosol Optical Depth (388</a:t>
                      </a:r>
                      <a:r>
                        <a:rPr lang="en-US" baseline="0" dirty="0"/>
                        <a:t> nm)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Single Scattering Albedo (388 nm)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Above Cloud Aerosol Optical Depth (388 nm)</a:t>
                      </a:r>
                    </a:p>
                    <a:p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O2-AB Aerosol Layer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Ready</a:t>
                      </a:r>
                      <a:r>
                        <a:rPr lang="en-US" baseline="0" dirty="0"/>
                        <a:t> for public release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dirty="0"/>
                        <a:t> Validation in progress</a:t>
                      </a:r>
                    </a:p>
                    <a:p>
                      <a:endParaRPr lang="en-US" dirty="0"/>
                    </a:p>
                    <a:p>
                      <a:r>
                        <a:rPr lang="en-US" baseline="0" dirty="0"/>
                        <a:t> Evaluation in progress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dirty="0"/>
                        <a:t> Under validation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Optimization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9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0797" y="609600"/>
            <a:ext cx="335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UV Aerosol Index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203483" y="1524000"/>
          <a:ext cx="32321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3" imgW="2209680" imgH="558720" progId="Equation.3">
                  <p:embed/>
                </p:oleObj>
              </mc:Choice>
              <mc:Fallback>
                <p:oleObj name="Equation" r:id="rId3" imgW="2209680" imgH="55872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483" y="1524000"/>
                        <a:ext cx="3232150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7416" y="2819400"/>
            <a:ext cx="78965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-Most widely known  qualitative UV aerosol product</a:t>
            </a:r>
          </a:p>
          <a:p>
            <a:endParaRPr lang="en-US" dirty="0"/>
          </a:p>
          <a:p>
            <a:r>
              <a:rPr lang="en-US" dirty="0"/>
              <a:t>-Sensitive to aerosol absorption (carbonaceous, desert dust, volcanic ash aerosols)</a:t>
            </a:r>
          </a:p>
          <a:p>
            <a:endParaRPr lang="en-US" dirty="0"/>
          </a:p>
          <a:p>
            <a:r>
              <a:rPr lang="en-US" dirty="0"/>
              <a:t>-Detects absorbing aerosols over both lad and ocean surfaces</a:t>
            </a:r>
          </a:p>
          <a:p>
            <a:endParaRPr lang="en-US" dirty="0"/>
          </a:p>
          <a:p>
            <a:r>
              <a:rPr lang="en-US" dirty="0"/>
              <a:t>-Detects aerosols over ice/snow covered surfaces</a:t>
            </a:r>
          </a:p>
          <a:p>
            <a:endParaRPr lang="en-US" dirty="0"/>
          </a:p>
          <a:p>
            <a:r>
              <a:rPr lang="en-US" dirty="0"/>
              <a:t>-Detects aerosols mixed with and above clouds  </a:t>
            </a:r>
          </a:p>
        </p:txBody>
      </p:sp>
    </p:spTree>
    <p:extLst>
      <p:ext uri="{BB962C8B-B14F-4D97-AF65-F5344CB8AC3E}">
        <p14:creationId xmlns:p14="http://schemas.microsoft.com/office/powerpoint/2010/main" val="40720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3" t="14631" r="26986" b="26274"/>
          <a:stretch/>
        </p:blipFill>
        <p:spPr>
          <a:xfrm>
            <a:off x="4876802" y="1612376"/>
            <a:ext cx="3581400" cy="3516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t="12511" r="18125" b="6325"/>
          <a:stretch/>
        </p:blipFill>
        <p:spPr>
          <a:xfrm>
            <a:off x="533400" y="1662438"/>
            <a:ext cx="3714457" cy="3979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0344" y="304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Solar Eclipse on Aug 21, 2017 (19:14:50 GMT)</a:t>
            </a:r>
          </a:p>
          <a:p>
            <a:pPr algn="ctr"/>
            <a:r>
              <a:rPr lang="en-US" sz="2400" dirty="0"/>
              <a:t> in terms of EPIC’s Aerosol Index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2" y="59552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Maximum AI of 418.074 at (</a:t>
            </a:r>
            <a:r>
              <a:rPr lang="en-US" dirty="0" err="1"/>
              <a:t>Lat</a:t>
            </a:r>
            <a:r>
              <a:rPr lang="en-US" dirty="0"/>
              <a:t> = 26.3867° N, Lon = 69.1873° W)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80864" r="19848" b="11740"/>
          <a:stretch/>
        </p:blipFill>
        <p:spPr>
          <a:xfrm>
            <a:off x="4876802" y="5288912"/>
            <a:ext cx="3886200" cy="3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9992" r="11462" b="9353"/>
          <a:stretch/>
        </p:blipFill>
        <p:spPr>
          <a:xfrm>
            <a:off x="4657977" y="1447800"/>
            <a:ext cx="4293326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8" t="14437" r="40927" b="65562"/>
          <a:stretch/>
        </p:blipFill>
        <p:spPr>
          <a:xfrm>
            <a:off x="152400" y="1371600"/>
            <a:ext cx="4160519" cy="2971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8" t="81560" r="20217" b="13734"/>
          <a:stretch/>
        </p:blipFill>
        <p:spPr>
          <a:xfrm>
            <a:off x="152400" y="4830959"/>
            <a:ext cx="4343400" cy="35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507468"/>
            <a:ext cx="192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 Aerosol Index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32080" y="4530389"/>
            <a:ext cx="25451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NPP-OMPS Aerosol Index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550" y="381000"/>
            <a:ext cx="7067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Record High Aerosol Index for an Actual Aerosol Event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August 13, 2017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809" y="117973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19.1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88325" y="1472863"/>
            <a:ext cx="592875" cy="889337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477000" y="2449653"/>
            <a:ext cx="1143000" cy="152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43800" y="223272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22.4</a:t>
            </a:r>
          </a:p>
        </p:txBody>
      </p:sp>
    </p:spTree>
    <p:extLst>
      <p:ext uri="{BB962C8B-B14F-4D97-AF65-F5344CB8AC3E}">
        <p14:creationId xmlns:p14="http://schemas.microsoft.com/office/powerpoint/2010/main" val="5985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3792070" cy="2930236"/>
          </a:xfrm>
          <a:prstGeom prst="rect">
            <a:avLst/>
          </a:prstGeom>
        </p:spPr>
      </p:pic>
      <p:pic>
        <p:nvPicPr>
          <p:cNvPr id="4" name="Picture 2" descr="/data/BROWSE/expedited/V3-30/2017-08-15/2017-08-15_18-00-00_Exp_V3.30_2_1.png image miss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3540" y="2057401"/>
            <a:ext cx="5156200" cy="1600200"/>
          </a:xfrm>
          <a:prstGeom prst="rect">
            <a:avLst/>
          </a:prstGeom>
          <a:noFill/>
        </p:spPr>
      </p:pic>
      <p:pic>
        <p:nvPicPr>
          <p:cNvPr id="5" name="Picture 2" descr="/data/BROWSE/expedited/V3-30/2017-08-15/2017-08-15_18-00-00_Exp_V3.30_2_6.png image miss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6424" y="3962400"/>
            <a:ext cx="5197576" cy="1524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4244" y="609600"/>
            <a:ext cx="8607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Modelling Results and Lidar observation of smoke injection height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4876800"/>
            <a:ext cx="245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Simulated Aerosol Index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66F594-8CC7-45D8-959B-8ED31386C9A3}"/>
              </a:ext>
            </a:extLst>
          </p:cNvPr>
          <p:cNvSpPr txBox="1"/>
          <p:nvPr/>
        </p:nvSpPr>
        <p:spPr>
          <a:xfrm>
            <a:off x="457200" y="5943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-The unusually large AI value is the result of the aerosol layer height</a:t>
            </a:r>
          </a:p>
          <a:p>
            <a:r>
              <a:rPr lang="en-US" dirty="0"/>
              <a:t>-An stratospheric aerosol layer was detected by CALIOP and the OMPS Limb Profiler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837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0" y="484012"/>
            <a:ext cx="2209800" cy="1268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286000" y="484012"/>
            <a:ext cx="2209800" cy="1268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572000" y="484012"/>
            <a:ext cx="2209800" cy="1268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32899" y="484012"/>
            <a:ext cx="2209800" cy="1268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9861" y="1752600"/>
            <a:ext cx="2209800" cy="1268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286000" y="1752600"/>
            <a:ext cx="2209800" cy="1268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572000" y="1752600"/>
            <a:ext cx="2209800" cy="1268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58000" y="1752600"/>
            <a:ext cx="2209800" cy="1268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76200" y="2998612"/>
            <a:ext cx="2209800" cy="1268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362200" y="2998612"/>
            <a:ext cx="2209800" cy="1268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648200" y="2998612"/>
            <a:ext cx="2209800" cy="12685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58000" y="2998612"/>
            <a:ext cx="2209800" cy="12685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-6275" y="4294012"/>
            <a:ext cx="2209800" cy="1268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362200" y="4287655"/>
            <a:ext cx="2209800" cy="1268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648200" y="4287655"/>
            <a:ext cx="2209800" cy="1268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58000" y="4281377"/>
            <a:ext cx="2209800" cy="12685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116989" y="5571482"/>
            <a:ext cx="2209800" cy="12685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2326789" y="5589412"/>
            <a:ext cx="2209800" cy="12685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4648200" y="5575068"/>
            <a:ext cx="2209800" cy="12685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9333" r="20120" b="49334"/>
          <a:stretch/>
        </p:blipFill>
        <p:spPr>
          <a:xfrm>
            <a:off x="6858000" y="5571482"/>
            <a:ext cx="2209800" cy="1268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76200"/>
            <a:ext cx="4995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Unprecedented 45-day Pyro-</a:t>
            </a:r>
            <a:r>
              <a:rPr lang="en-US" sz="2400" b="1" dirty="0" err="1">
                <a:solidFill>
                  <a:schemeClr val="tx2"/>
                </a:solidFill>
              </a:rPr>
              <a:t>cb</a:t>
            </a:r>
            <a:r>
              <a:rPr lang="en-US" sz="2400" b="1" dirty="0">
                <a:solidFill>
                  <a:schemeClr val="tx2"/>
                </a:solidFill>
              </a:rPr>
              <a:t> Event </a:t>
            </a:r>
          </a:p>
        </p:txBody>
      </p:sp>
    </p:spTree>
    <p:extLst>
      <p:ext uri="{BB962C8B-B14F-4D97-AF65-F5344CB8AC3E}">
        <p14:creationId xmlns:p14="http://schemas.microsoft.com/office/powerpoint/2010/main" val="7070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my files\work_material\OMPS_LP\NH_14.5km_ex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800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my files\work_material\OMPS_LP\ZM_ex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4568" y="452735"/>
            <a:ext cx="4039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OMPS-LP View of B.C. Pyro-</a:t>
            </a:r>
            <a:r>
              <a:rPr lang="en-US" sz="2400" b="1" dirty="0" err="1">
                <a:solidFill>
                  <a:schemeClr val="tx2"/>
                </a:solidFill>
              </a:rPr>
              <a:t>Cb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2749" y="6430188"/>
            <a:ext cx="364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Courtesy of P.K. Bhartia and G. Taha</a:t>
            </a:r>
          </a:p>
        </p:txBody>
      </p:sp>
    </p:spTree>
    <p:extLst>
      <p:ext uri="{BB962C8B-B14F-4D97-AF65-F5344CB8AC3E}">
        <p14:creationId xmlns:p14="http://schemas.microsoft.com/office/powerpoint/2010/main" val="32159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15719</TotalTime>
  <Words>781</Words>
  <Application>Microsoft Office PowerPoint</Application>
  <PresentationFormat>On-screen Show (4:3)</PresentationFormat>
  <Paragraphs>162</Paragraphs>
  <Slides>25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EPICAERAC-The above-cloud aerosol algorithm for EPIC</vt:lpstr>
      <vt:lpstr>PowerPoint Presentation</vt:lpstr>
      <vt:lpstr>PowerPoint Presentation</vt:lpstr>
      <vt:lpstr>Retrieving aerosol layer height from EPIC O2 A and B bands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Torres, Omar (GSFC-6140)</dc:creator>
  <cp:lastModifiedBy>Torres, Omar (GSFC-6140)</cp:lastModifiedBy>
  <cp:revision>171</cp:revision>
  <dcterms:created xsi:type="dcterms:W3CDTF">2016-01-22T15:17:07Z</dcterms:created>
  <dcterms:modified xsi:type="dcterms:W3CDTF">2017-10-04T12:20:09Z</dcterms:modified>
</cp:coreProperties>
</file>