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79" r:id="rId2"/>
    <p:sldId id="301" r:id="rId3"/>
    <p:sldId id="291" r:id="rId4"/>
    <p:sldId id="349" r:id="rId5"/>
    <p:sldId id="314" r:id="rId6"/>
    <p:sldId id="347" r:id="rId7"/>
    <p:sldId id="356" r:id="rId8"/>
    <p:sldId id="361" r:id="rId9"/>
    <p:sldId id="358" r:id="rId10"/>
    <p:sldId id="342" r:id="rId11"/>
    <p:sldId id="343" r:id="rId12"/>
    <p:sldId id="345" r:id="rId13"/>
    <p:sldId id="354" r:id="rId14"/>
    <p:sldId id="346" r:id="rId15"/>
    <p:sldId id="355" r:id="rId16"/>
    <p:sldId id="352" r:id="rId17"/>
    <p:sldId id="362" r:id="rId18"/>
    <p:sldId id="257" r:id="rId19"/>
    <p:sldId id="359" r:id="rId20"/>
    <p:sldId id="338" r:id="rId21"/>
    <p:sldId id="363" r:id="rId22"/>
    <p:sldId id="340" r:id="rId23"/>
    <p:sldId id="259" r:id="rId24"/>
    <p:sldId id="350" r:id="rId25"/>
    <p:sldId id="35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6FDA69"/>
    <a:srgbClr val="9BDA61"/>
    <a:srgbClr val="89D936"/>
    <a:srgbClr val="244489"/>
    <a:srgbClr val="B27DE8"/>
    <a:srgbClr val="890424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28" autoAdjust="0"/>
    <p:restoredTop sz="81610" autoAdjust="0"/>
  </p:normalViewPr>
  <p:slideViewPr>
    <p:cSldViewPr snapToGrid="0" snapToObjects="1">
      <p:cViewPr>
        <p:scale>
          <a:sx n="150" d="100"/>
          <a:sy n="150" d="100"/>
        </p:scale>
        <p:origin x="-116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77365-E54E-4E45-816D-A38AD778F16F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569F-9CD9-AC40-82A1-CE19082F4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6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hope to reduce the error bar in the</a:t>
            </a:r>
            <a:r>
              <a:rPr lang="en-US" baseline="0" dirty="0" smtClean="0"/>
              <a:t> SW cloud feedback. This value ranges from almost zero to 1 Watt m2 per degree C of global warming</a:t>
            </a:r>
            <a:r>
              <a:rPr lang="en-US" baseline="0" dirty="0" smtClean="0"/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consistent cloud data records are important for understanding cloud climate feedbacks. UV provides a unique coverage and sensitivity to clouds that are in the middle troposphere.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each time of day </a:t>
            </a:r>
            <a:r>
              <a:rPr lang="en-US" baseline="0" dirty="0" smtClean="0"/>
              <a:t>we generate a cumulative distribution – this yields COD values for different percentile bins.</a:t>
            </a:r>
          </a:p>
          <a:p>
            <a:r>
              <a:rPr lang="en-US" baseline="0" dirty="0" smtClean="0"/>
              <a:t>So at 9am …. But at 4:30 </a:t>
            </a:r>
            <a:endParaRPr lang="en-US" dirty="0" smtClean="0"/>
          </a:p>
          <a:p>
            <a:r>
              <a:rPr lang="en-US" dirty="0" smtClean="0"/>
              <a:t>After</a:t>
            </a:r>
            <a:r>
              <a:rPr lang="en-US" baseline="0" dirty="0" smtClean="0"/>
              <a:t> Adjustment to local noon the frequency distribution should be close to the local noon observed frequency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925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C-1 cloud /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CoxMunk</a:t>
            </a:r>
            <a:r>
              <a:rPr lang="en-US" baseline="0" dirty="0" smtClean="0"/>
              <a:t> ocean BRDF seems to remove much of the scattering angle dependence that we saw with the 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 that has been adjusted to noon-time</a:t>
            </a:r>
            <a:r>
              <a:rPr lang="en-US" baseline="0" dirty="0" smtClean="0"/>
              <a:t> values based on the EPIC statistics. </a:t>
            </a:r>
          </a:p>
          <a:p>
            <a:r>
              <a:rPr lang="en-US" baseline="0" dirty="0" smtClean="0"/>
              <a:t>Not pleased with this result because the dependence with Local time or Scattering angle has reappeared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One indication</a:t>
            </a:r>
            <a:r>
              <a:rPr lang="en-US" baseline="0" dirty="0" smtClean="0"/>
              <a:t> that our COD calculation is in error is that (go back to slide 11) many of the diurnal cycles away from the </a:t>
            </a:r>
            <a:r>
              <a:rPr lang="en-US" baseline="0" dirty="0" err="1" smtClean="0"/>
              <a:t>statocu</a:t>
            </a:r>
            <a:r>
              <a:rPr lang="en-US" baseline="0" dirty="0" smtClean="0"/>
              <a:t> areas are peaked and </a:t>
            </a:r>
            <a:r>
              <a:rPr lang="en-US" baseline="0" dirty="0" err="1" smtClean="0"/>
              <a:t>symetric</a:t>
            </a:r>
            <a:r>
              <a:rPr lang="en-US" baseline="0" dirty="0" smtClean="0"/>
              <a:t> around noon time.</a:t>
            </a:r>
          </a:p>
          <a:p>
            <a:r>
              <a:rPr lang="en-US" baseline="0" dirty="0" smtClean="0"/>
              <a:t>Suspect that our C-1 water cloud model or the Cox </a:t>
            </a:r>
            <a:r>
              <a:rPr lang="en-US" baseline="0" dirty="0" err="1" smtClean="0"/>
              <a:t>Munk</a:t>
            </a:r>
            <a:r>
              <a:rPr lang="en-US" baseline="0" dirty="0" smtClean="0"/>
              <a:t> is not adequate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Showing percentile</a:t>
            </a:r>
            <a:r>
              <a:rPr lang="en-US" baseline="0" dirty="0" smtClean="0"/>
              <a:t> binned by Scattering Angle instead of diurnal cycle using the EPIC data.</a:t>
            </a:r>
          </a:p>
          <a:p>
            <a:r>
              <a:rPr lang="en-US" baseline="0" dirty="0" smtClean="0"/>
              <a:t>As we move closer to glint conditions the COD increases by 1 COD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was from Nimbus 7,</a:t>
            </a:r>
            <a:r>
              <a:rPr lang="en-US" baseline="0" dirty="0" smtClean="0"/>
              <a:t> Here is a time-line of all the other SBUV instruments we will use in this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</a:t>
            </a:r>
            <a:r>
              <a:rPr lang="en-US" baseline="0" dirty="0" smtClean="0"/>
              <a:t> 1987</a:t>
            </a:r>
            <a:r>
              <a:rPr lang="en-US" dirty="0" smtClean="0"/>
              <a:t> paper written by our own Tom Eck and PK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Compenents</a:t>
            </a:r>
            <a:r>
              <a:rPr lang="en-US" baseline="0" dirty="0" smtClean="0"/>
              <a:t> of UV-340 nm upwelling radiation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Clouds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Snow and Ice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Rayleigh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Land and Ocean – low </a:t>
            </a:r>
            <a:r>
              <a:rPr lang="en-US" baseline="0" dirty="0" err="1" smtClean="0"/>
              <a:t>albedo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UV quantity we</a:t>
            </a:r>
            <a:r>
              <a:rPr lang="en-US" baseline="0" dirty="0" smtClean="0"/>
              <a:t> actually start off with is the UV </a:t>
            </a:r>
            <a:r>
              <a:rPr lang="en-US" baseline="0" dirty="0" err="1" smtClean="0"/>
              <a:t>Lambertian</a:t>
            </a:r>
            <a:r>
              <a:rPr lang="en-US" baseline="0" dirty="0" smtClean="0"/>
              <a:t> Equivalent Reflectance – UVLER.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now on 340 nm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Rayleigh and assume a </a:t>
            </a:r>
            <a:r>
              <a:rPr lang="en-US" baseline="0" dirty="0" err="1" smtClean="0"/>
              <a:t>lambertian</a:t>
            </a:r>
            <a:r>
              <a:rPr lang="en-US" baseline="0" dirty="0" smtClean="0"/>
              <a:t> surface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Currencies used in this</a:t>
            </a:r>
            <a:r>
              <a:rPr lang="en-US" baseline="0" dirty="0" smtClean="0"/>
              <a:t> study are LER and COD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latitude bands look great. </a:t>
            </a:r>
          </a:p>
          <a:p>
            <a:r>
              <a:rPr lang="en-US" dirty="0" smtClean="0"/>
              <a:t>One indication</a:t>
            </a:r>
            <a:r>
              <a:rPr lang="en-US" baseline="0" dirty="0" smtClean="0"/>
              <a:t> that our COD calculation is in error is that (go back to slide 10) many of the diurnal cycles away from the </a:t>
            </a:r>
            <a:r>
              <a:rPr lang="en-US" baseline="0" dirty="0" err="1" smtClean="0"/>
              <a:t>statocu</a:t>
            </a:r>
            <a:r>
              <a:rPr lang="en-US" baseline="0" dirty="0" smtClean="0"/>
              <a:t> areas are peaked and </a:t>
            </a:r>
            <a:r>
              <a:rPr lang="en-US" baseline="0" dirty="0" err="1" smtClean="0"/>
              <a:t>symetric</a:t>
            </a:r>
            <a:r>
              <a:rPr lang="en-US" baseline="0" dirty="0" smtClean="0"/>
              <a:t> around noon time.</a:t>
            </a:r>
          </a:p>
          <a:p>
            <a:r>
              <a:rPr lang="en-US" baseline="0" dirty="0" smtClean="0"/>
              <a:t>Suspect that our C-1 water cloud model or the Cox </a:t>
            </a:r>
            <a:r>
              <a:rPr lang="en-US" baseline="0" dirty="0" err="1" smtClean="0"/>
              <a:t>Munk</a:t>
            </a:r>
            <a:r>
              <a:rPr lang="en-US" baseline="0" dirty="0" smtClean="0"/>
              <a:t> is not adequate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studies done</a:t>
            </a:r>
            <a:r>
              <a:rPr lang="en-US" baseline="0" dirty="0" smtClean="0"/>
              <a:t> by Jay Herman used LER as currency – but difficult to compare with climate models, </a:t>
            </a:r>
          </a:p>
          <a:p>
            <a:r>
              <a:rPr lang="en-US" baseline="0" dirty="0" smtClean="0"/>
              <a:t>Does not adequately represent cloud-free scenes over Ocean.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 not adequately </a:t>
            </a:r>
            <a:r>
              <a:rPr lang="en-US" baseline="0" dirty="0" err="1" smtClean="0"/>
              <a:t>acount</a:t>
            </a:r>
            <a:r>
              <a:rPr lang="en-US" baseline="0" dirty="0" smtClean="0"/>
              <a:t> for cloud BRDF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LER</a:t>
            </a:r>
            <a:r>
              <a:rPr lang="en-US" baseline="0" dirty="0" smtClean="0"/>
              <a:t> for individual SBUV instruments starting in 1980 with Nimbus-7 and ending with NOAA-19.</a:t>
            </a:r>
          </a:p>
          <a:p>
            <a:r>
              <a:rPr lang="en-US" baseline="0" dirty="0" smtClean="0"/>
              <a:t>Appears that there is a dependence between LER and Local Time: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Or it could be a dependence between LER and satellite scan angle</a:t>
            </a:r>
          </a:p>
          <a:p>
            <a:r>
              <a:rPr lang="en-US" baseline="0" dirty="0" smtClean="0"/>
              <a:t>Strong scattering (almost backscattering) associated with lower LER and lower scattering associated with higher 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approach was to account for cloud BRDF by using using C-1 water cloud optical depth with Cox </a:t>
            </a:r>
            <a:r>
              <a:rPr lang="en-US" baseline="0" dirty="0" err="1" smtClean="0"/>
              <a:t>Munk</a:t>
            </a:r>
            <a:r>
              <a:rPr lang="en-US" baseline="0" dirty="0" smtClean="0"/>
              <a:t> ocean BRDF.</a:t>
            </a:r>
          </a:p>
          <a:p>
            <a:r>
              <a:rPr lang="en-US" baseline="0" dirty="0" smtClean="0"/>
              <a:t>Account for cloud diurnal cycle by using combined statistics of all SBUV satellites.</a:t>
            </a:r>
          </a:p>
          <a:p>
            <a:r>
              <a:rPr lang="en-US" baseline="0" dirty="0" smtClean="0"/>
              <a:t>Entanglement issues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approach was to account for cloud BRDF by using using C-1 water cloud optical depth with Cox </a:t>
            </a:r>
            <a:r>
              <a:rPr lang="en-US" baseline="0" dirty="0" err="1" smtClean="0"/>
              <a:t>Munk</a:t>
            </a:r>
            <a:r>
              <a:rPr lang="en-US" baseline="0" dirty="0" smtClean="0"/>
              <a:t> ocean BRDF.</a:t>
            </a:r>
          </a:p>
          <a:p>
            <a:r>
              <a:rPr lang="en-US" baseline="0" dirty="0" smtClean="0"/>
              <a:t>Account for cloud diurnal cycle by using combined statistics of all SBUV satellites.</a:t>
            </a:r>
          </a:p>
          <a:p>
            <a:r>
              <a:rPr lang="en-US" baseline="0" dirty="0" smtClean="0"/>
              <a:t>Entanglement issues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divide the earth into 5 degree latitude bands</a:t>
            </a:r>
            <a:r>
              <a:rPr lang="en-US" baseline="0" dirty="0" smtClean="0"/>
              <a:t> and then further divide them by </a:t>
            </a:r>
            <a:r>
              <a:rPr lang="en-US" baseline="0" dirty="0" err="1" smtClean="0"/>
              <a:t>climatological</a:t>
            </a:r>
            <a:r>
              <a:rPr lang="en-US" baseline="0" dirty="0" smtClean="0"/>
              <a:t> COD from ISCCP.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here we consider only the COD from 4.5-6   i.e. yellow to light green areas where there are Stratocumulus clouds off the coast of SA and Africa.</a:t>
            </a:r>
          </a:p>
          <a:p>
            <a:r>
              <a:rPr lang="en-US" baseline="0" dirty="0" smtClean="0"/>
              <a:t>It’s a crude attempt to separate the higher altitude towering cumulus from the low level </a:t>
            </a:r>
            <a:r>
              <a:rPr lang="en-US" baseline="0" dirty="0" err="1" smtClean="0"/>
              <a:t>stratocumuls</a:t>
            </a:r>
            <a:r>
              <a:rPr lang="en-US" baseline="0" dirty="0" smtClean="0"/>
              <a:t> clouds</a:t>
            </a:r>
          </a:p>
          <a:p>
            <a:endParaRPr lang="en-US" dirty="0" smtClean="0"/>
          </a:p>
          <a:p>
            <a:r>
              <a:rPr lang="en-US" dirty="0" smtClean="0"/>
              <a:t>Construct a frequency distribution</a:t>
            </a:r>
            <a:r>
              <a:rPr lang="en-US" baseline="0" dirty="0" smtClean="0"/>
              <a:t> of COD at different local times for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569F-9CD9-AC40-82A1-CE19082F4A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367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870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6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791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962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997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00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477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1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90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65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4048-E072-9C40-8BB6-2F791723E977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A3D9-7CB2-C64B-85E5-752BE2BCF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6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733" y="719667"/>
            <a:ext cx="675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Constructing a long-term record of cloudiness from SBUV radiances using EPIC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87400" y="2633133"/>
            <a:ext cx="77385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Clark J Weaver			Earth System Science Interdisciplinary Center</a:t>
            </a:r>
          </a:p>
          <a:p>
            <a:r>
              <a:rPr lang="en-US" dirty="0" smtClean="0"/>
              <a:t>Dong Wu 				Climate and Radiation Branch GSFC</a:t>
            </a:r>
          </a:p>
          <a:p>
            <a:r>
              <a:rPr lang="en-US" dirty="0" smtClean="0"/>
              <a:t>P. K. </a:t>
            </a:r>
            <a:r>
              <a:rPr lang="en-US" dirty="0" err="1" smtClean="0"/>
              <a:t>Bhartia</a:t>
            </a:r>
            <a:r>
              <a:rPr lang="en-US" dirty="0" smtClean="0"/>
              <a:t>		 	Atmospheric Chemistry and Dynamics Branch GSFC</a:t>
            </a:r>
          </a:p>
          <a:p>
            <a:r>
              <a:rPr lang="en-US" dirty="0" smtClean="0"/>
              <a:t>Gordon </a:t>
            </a:r>
            <a:r>
              <a:rPr lang="en-US" dirty="0" err="1" smtClean="0"/>
              <a:t>Labow</a:t>
            </a:r>
            <a:r>
              <a:rPr lang="en-US" dirty="0" smtClean="0"/>
              <a:t>			SSAI 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Haffner</a:t>
            </a:r>
            <a:r>
              <a:rPr lang="en-US" dirty="0" smtClean="0"/>
              <a:t>			SSAI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59" r="74695"/>
          <a:stretch/>
        </p:blipFill>
        <p:spPr>
          <a:xfrm>
            <a:off x="168796" y="1559263"/>
            <a:ext cx="4900180" cy="4160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816" y="936766"/>
            <a:ext cx="217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 March April</a:t>
            </a:r>
            <a:endParaRPr lang="en-US" sz="2400" dirty="0"/>
          </a:p>
        </p:txBody>
      </p:sp>
      <p:pic>
        <p:nvPicPr>
          <p:cNvPr id="9" name="Picture 8" descr="B26mam.sqmap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045" t="4583" r="6789"/>
          <a:stretch/>
        </p:blipFill>
        <p:spPr>
          <a:xfrm>
            <a:off x="5484371" y="3602175"/>
            <a:ext cx="3659629" cy="325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812" y="105769"/>
            <a:ext cx="3515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Ocean  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Lat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20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to 15</a:t>
            </a: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Climatological COD 4.5-6.0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B26sqmap-zm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94" t="8790" r="29448" b="27845"/>
          <a:stretch/>
        </p:blipFill>
        <p:spPr>
          <a:xfrm>
            <a:off x="5450228" y="189077"/>
            <a:ext cx="3693772" cy="2740372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5417833" y="75818"/>
            <a:ext cx="386648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ISCCP Climatological COD Mean Annual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4533" y="3526313"/>
            <a:ext cx="25830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ISCCP COD Mar April May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4673" y="6273962"/>
            <a:ext cx="360168" cy="217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64066" y="1657416"/>
            <a:ext cx="927139" cy="343692"/>
            <a:chOff x="6464066" y="1657416"/>
            <a:chExt cx="927139" cy="343692"/>
          </a:xfrm>
        </p:grpSpPr>
        <p:sp>
          <p:nvSpPr>
            <p:cNvPr id="14" name="Up Arrow 13"/>
            <p:cNvSpPr/>
            <p:nvPr/>
          </p:nvSpPr>
          <p:spPr>
            <a:xfrm>
              <a:off x="6464066" y="1657416"/>
              <a:ext cx="236953" cy="331704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7154252" y="1669404"/>
              <a:ext cx="236953" cy="331704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76380" y="2120594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90694" y="2835787"/>
            <a:ext cx="50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64066" y="5013119"/>
            <a:ext cx="927139" cy="343692"/>
            <a:chOff x="6464066" y="1657416"/>
            <a:chExt cx="927139" cy="343692"/>
          </a:xfrm>
        </p:grpSpPr>
        <p:sp>
          <p:nvSpPr>
            <p:cNvPr id="21" name="Up Arrow 20"/>
            <p:cNvSpPr/>
            <p:nvPr/>
          </p:nvSpPr>
          <p:spPr>
            <a:xfrm>
              <a:off x="6464066" y="1657416"/>
              <a:ext cx="236953" cy="331704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>
              <a:off x="7154252" y="1669404"/>
              <a:ext cx="236953" cy="331704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3380" y="5874977"/>
            <a:ext cx="5167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Frequency of low COD is highest in afternoon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Mean daily COD about 4, consistent with ISCCP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3782" y="1389986"/>
            <a:ext cx="108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 COD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001434" y="1561484"/>
            <a:ext cx="1037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 time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2520416" y="1900038"/>
            <a:ext cx="155094" cy="131474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14824" y="1730199"/>
            <a:ext cx="238138" cy="301313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82821" y="1229154"/>
            <a:ext cx="870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</a:t>
            </a:r>
          </a:p>
          <a:p>
            <a:r>
              <a:rPr lang="en-US" sz="1600" dirty="0" smtClean="0"/>
              <a:t>Samples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337770" y="1797852"/>
            <a:ext cx="171356" cy="233660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6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2037" r="47957"/>
          <a:stretch/>
        </p:blipFill>
        <p:spPr>
          <a:xfrm>
            <a:off x="3123956" y="156808"/>
            <a:ext cx="5931077" cy="1995713"/>
          </a:xfrm>
          <a:prstGeom prst="rect">
            <a:avLst/>
          </a:prstGeom>
        </p:spPr>
      </p:pic>
      <p:pic>
        <p:nvPicPr>
          <p:cNvPr id="15" name="Picture 14" descr="b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795" t="11747"/>
          <a:stretch/>
        </p:blipFill>
        <p:spPr>
          <a:xfrm>
            <a:off x="0" y="2819495"/>
            <a:ext cx="8585861" cy="3065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3586271" y="3875177"/>
            <a:ext cx="24806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Delta COD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7432" y="4668980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1386" y="4065130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0097" y="4903584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1222" y="5532116"/>
            <a:ext cx="24806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73238" y="5561720"/>
            <a:ext cx="24806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46177" y="4217530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6122" y="3965246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6122" y="4853646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86235" y="3602195"/>
            <a:ext cx="353804" cy="490645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32232" y="3315175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61" y="936766"/>
            <a:ext cx="217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 March April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05769"/>
            <a:ext cx="3078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Ocean  Lat: 20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to 15</a:t>
            </a: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Climo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COD 4.5-6.0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2387" y="2300625"/>
            <a:ext cx="244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COD by Percentile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96323" y="2282501"/>
            <a:ext cx="335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Adjustment to local noon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17494" y="5768725"/>
            <a:ext cx="4698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For COD values at 50</a:t>
            </a:r>
            <a:r>
              <a:rPr lang="en-US" sz="2000" baseline="30000" dirty="0" smtClean="0">
                <a:solidFill>
                  <a:srgbClr val="000090"/>
                </a:solidFill>
              </a:rPr>
              <a:t>th</a:t>
            </a:r>
            <a:r>
              <a:rPr lang="en-US" sz="2000" dirty="0" smtClean="0">
                <a:solidFill>
                  <a:srgbClr val="000090"/>
                </a:solidFill>
              </a:rPr>
              <a:t> percentile: </a:t>
            </a:r>
          </a:p>
          <a:p>
            <a:pPr algn="ctr"/>
            <a:r>
              <a:rPr lang="en-US" sz="2000" dirty="0">
                <a:solidFill>
                  <a:srgbClr val="000090"/>
                </a:solidFill>
              </a:rPr>
              <a:t>for 9am observation </a:t>
            </a:r>
            <a:r>
              <a:rPr lang="en-US" sz="2000" dirty="0" smtClean="0">
                <a:solidFill>
                  <a:srgbClr val="000090"/>
                </a:solidFill>
              </a:rPr>
              <a:t>time, reduce COD by 1</a:t>
            </a:r>
          </a:p>
          <a:p>
            <a:pPr algn="ctr"/>
            <a:r>
              <a:rPr lang="en-US" sz="2000" dirty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or 4pm observation time, add 1.5 COD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8137" y="1381661"/>
            <a:ext cx="59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9am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8220" y="197926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4:30pm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04762" y="784360"/>
            <a:ext cx="67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03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1261"/>
          <a:stretch/>
        </p:blipFill>
        <p:spPr>
          <a:xfrm>
            <a:off x="340359" y="1733921"/>
            <a:ext cx="4234154" cy="1729509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546047" y="536353"/>
            <a:ext cx="2821296" cy="2568478"/>
            <a:chOff x="5484371" y="3526313"/>
            <a:chExt cx="3659629" cy="3331687"/>
          </a:xfrm>
        </p:grpSpPr>
        <p:pic>
          <p:nvPicPr>
            <p:cNvPr id="4" name="Picture 3" descr="B26mam.sqmap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9045" t="4583" r="6789"/>
            <a:stretch/>
          </p:blipFill>
          <p:spPr>
            <a:xfrm>
              <a:off x="5484371" y="3602175"/>
              <a:ext cx="3659629" cy="32558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24533" y="3526313"/>
              <a:ext cx="258304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ISCCP COD Mar April May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64066" y="5013119"/>
              <a:ext cx="927139" cy="343692"/>
              <a:chOff x="6464066" y="1657416"/>
              <a:chExt cx="927139" cy="343692"/>
            </a:xfrm>
          </p:grpSpPr>
          <p:sp>
            <p:nvSpPr>
              <p:cNvPr id="7" name="Up Arrow 6"/>
              <p:cNvSpPr/>
              <p:nvPr/>
            </p:nvSpPr>
            <p:spPr>
              <a:xfrm>
                <a:off x="6464066" y="1657416"/>
                <a:ext cx="236953" cy="331704"/>
              </a:xfrm>
              <a:prstGeom prst="upArrow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7154252" y="1669404"/>
                <a:ext cx="236953" cy="331704"/>
              </a:xfrm>
              <a:prstGeom prst="upArrow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a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762"/>
          <a:stretch/>
        </p:blipFill>
        <p:spPr>
          <a:xfrm>
            <a:off x="262046" y="5182847"/>
            <a:ext cx="4320200" cy="1731957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696416" y="3674944"/>
            <a:ext cx="2823380" cy="2590002"/>
            <a:chOff x="2147228" y="3521550"/>
            <a:chExt cx="3637088" cy="3336450"/>
          </a:xfrm>
        </p:grpSpPr>
        <p:pic>
          <p:nvPicPr>
            <p:cNvPr id="3" name="Picture 2" descr="B26son.sqmap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0395" t="5426" r="6696"/>
            <a:stretch/>
          </p:blipFill>
          <p:spPr>
            <a:xfrm>
              <a:off x="2147228" y="3602176"/>
              <a:ext cx="3637088" cy="32558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034745" y="5013211"/>
              <a:ext cx="927139" cy="343692"/>
              <a:chOff x="6464066" y="1657416"/>
              <a:chExt cx="927139" cy="343692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6464066" y="1657416"/>
                <a:ext cx="236953" cy="331704"/>
              </a:xfrm>
              <a:prstGeom prst="upArrow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Up Arrow 11"/>
              <p:cNvSpPr/>
              <p:nvPr/>
            </p:nvSpPr>
            <p:spPr>
              <a:xfrm>
                <a:off x="7154252" y="1669404"/>
                <a:ext cx="236953" cy="331704"/>
              </a:xfrm>
              <a:prstGeom prst="upArrow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670361" y="3521550"/>
              <a:ext cx="246734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ISCCP COD Sept Oct Nov</a:t>
              </a:r>
              <a:endParaRPr lang="en-US" dirty="0"/>
            </a:p>
          </p:txBody>
        </p:sp>
      </p:grpSp>
      <p:pic>
        <p:nvPicPr>
          <p:cNvPr id="16" name="Picture 15" descr="b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49706"/>
          <a:stretch/>
        </p:blipFill>
        <p:spPr>
          <a:xfrm>
            <a:off x="198087" y="-4421"/>
            <a:ext cx="4374282" cy="1731472"/>
          </a:xfrm>
          <a:prstGeom prst="rect">
            <a:avLst/>
          </a:prstGeom>
        </p:spPr>
      </p:pic>
      <p:pic>
        <p:nvPicPr>
          <p:cNvPr id="17" name="Picture 16" descr="a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48107"/>
          <a:stretch/>
        </p:blipFill>
        <p:spPr>
          <a:xfrm>
            <a:off x="188950" y="3505856"/>
            <a:ext cx="4499388" cy="171150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82234" y="3467304"/>
            <a:ext cx="9061766" cy="199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5437" y="6264946"/>
            <a:ext cx="267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Thicker Clouds in Sept-Nov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81496" y="305599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Thinner Clouds in March-May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10319" y="2425700"/>
            <a:ext cx="469633" cy="767997"/>
            <a:chOff x="2277169" y="1447970"/>
            <a:chExt cx="469633" cy="767997"/>
          </a:xfrm>
        </p:grpSpPr>
        <p:sp>
          <p:nvSpPr>
            <p:cNvPr id="22" name="TextBox 21"/>
            <p:cNvSpPr txBox="1"/>
            <p:nvPr/>
          </p:nvSpPr>
          <p:spPr>
            <a:xfrm>
              <a:off x="2277169" y="1700593"/>
              <a:ext cx="469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r>
                <a:rPr lang="en-US" sz="1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7169" y="1447970"/>
              <a:ext cx="469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75</a:t>
              </a:r>
              <a:r>
                <a:rPr lang="en-US" sz="1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7169" y="1908190"/>
              <a:ext cx="469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25</a:t>
              </a:r>
              <a:r>
                <a:rPr lang="en-US" sz="1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4" y="348186"/>
            <a:ext cx="8449750" cy="34239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79036" y="793750"/>
            <a:ext cx="1617275" cy="182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21301" y="452272"/>
            <a:ext cx="2980136" cy="182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63" y="3518893"/>
            <a:ext cx="7860674" cy="29641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-278472" y="4668731"/>
            <a:ext cx="127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3035151" y="3772614"/>
            <a:ext cx="117568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258032" y="4119391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404415" y="4133722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279061" y="377125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544726" y="392342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062721" y="367453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67528" y="925676"/>
            <a:ext cx="145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COD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to30 COD 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1600"/>
            <a:ext cx="90604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4924" y="531279"/>
            <a:ext cx="4684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Noon adjusted COD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7853" y="4250267"/>
            <a:ext cx="127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7736" y="5046133"/>
            <a:ext cx="7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72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a.png"/>
          <p:cNvPicPr>
            <a:picLocks noChangeAspect="1"/>
          </p:cNvPicPr>
          <p:nvPr/>
        </p:nvPicPr>
        <p:blipFill>
          <a:blip r:embed="rId3"/>
          <a:srcRect l="50093" r="24444"/>
          <a:stretch>
            <a:fillRect/>
          </a:stretch>
        </p:blipFill>
        <p:spPr>
          <a:xfrm>
            <a:off x="-56160" y="936766"/>
            <a:ext cx="2608855" cy="58379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3344" y="890599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Feb March April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96" y="104566"/>
            <a:ext cx="267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Ocean        Lat: 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Climatological COD 0.0-3.0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854323" y="890598"/>
            <a:ext cx="2538910" cy="6005502"/>
            <a:chOff x="5000622" y="0"/>
            <a:chExt cx="2917827" cy="6901786"/>
          </a:xfrm>
        </p:grpSpPr>
        <p:pic>
          <p:nvPicPr>
            <p:cNvPr id="18" name="Picture 17" descr="bb.png"/>
            <p:cNvPicPr>
              <a:picLocks noChangeAspect="1"/>
            </p:cNvPicPr>
            <p:nvPr/>
          </p:nvPicPr>
          <p:blipFill>
            <a:blip r:embed="rId4"/>
            <a:srcRect l="74722"/>
            <a:stretch>
              <a:fillRect/>
            </a:stretch>
          </p:blipFill>
          <p:spPr>
            <a:xfrm rot="16200000">
              <a:off x="5303835" y="-303213"/>
              <a:ext cx="2311400" cy="2917825"/>
            </a:xfrm>
            <a:prstGeom prst="rect">
              <a:avLst/>
            </a:prstGeom>
          </p:spPr>
        </p:pic>
        <p:pic>
          <p:nvPicPr>
            <p:cNvPr id="21" name="Picture 20" descr="bb.png"/>
            <p:cNvPicPr>
              <a:picLocks noChangeAspect="1"/>
            </p:cNvPicPr>
            <p:nvPr/>
          </p:nvPicPr>
          <p:blipFill>
            <a:blip r:embed="rId4"/>
            <a:srcRect r="49583"/>
            <a:stretch>
              <a:fillRect/>
            </a:stretch>
          </p:blipFill>
          <p:spPr>
            <a:xfrm rot="16200000">
              <a:off x="4154487" y="3137823"/>
              <a:ext cx="4610100" cy="29178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36183" y="2874089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May June July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36183" y="4813300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Aug Sept Oct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54325" y="129966"/>
            <a:ext cx="267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Ocean        Lat: 10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Climatological COD 0.0-3.0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8144" y="865197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Feb March April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5283" y="2821178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Aug Sept Oct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847683" y="4813300"/>
            <a:ext cx="2064455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Nov Dec Jan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7169" y="2316146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Glint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2044703" y="2354770"/>
            <a:ext cx="232467" cy="14604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7169" y="1649793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7169" y="1136820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7169" y="1908190"/>
            <a:ext cx="55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Picture 34" descr="B26sqmap-zm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94" t="8790" r="29448" b="10189"/>
          <a:stretch/>
        </p:blipFill>
        <p:spPr>
          <a:xfrm>
            <a:off x="5450228" y="748832"/>
            <a:ext cx="3693772" cy="3503961"/>
          </a:xfrm>
          <a:prstGeom prst="rect">
            <a:avLst/>
          </a:prstGeom>
          <a:effectLst/>
        </p:spPr>
      </p:pic>
      <p:sp>
        <p:nvSpPr>
          <p:cNvPr id="37" name="Up Arrow 36"/>
          <p:cNvSpPr/>
          <p:nvPr/>
        </p:nvSpPr>
        <p:spPr>
          <a:xfrm>
            <a:off x="5820801" y="2060428"/>
            <a:ext cx="182673" cy="255718"/>
          </a:xfrm>
          <a:prstGeom prst="up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43154" y="3606800"/>
            <a:ext cx="694146" cy="2179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837377" y="2019125"/>
            <a:ext cx="182673" cy="255718"/>
          </a:xfrm>
          <a:prstGeom prst="up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7018227" y="2073652"/>
            <a:ext cx="182673" cy="255718"/>
          </a:xfrm>
          <a:prstGeom prst="up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04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324" y="440267"/>
            <a:ext cx="589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No Conclusions, but …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13723" y="1727200"/>
            <a:ext cx="7651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Correcting </a:t>
            </a:r>
            <a:r>
              <a:rPr lang="en-US" sz="2400" dirty="0" smtClean="0"/>
              <a:t>diurnal sampling</a:t>
            </a:r>
            <a:r>
              <a:rPr lang="en-US" sz="2400" dirty="0" smtClean="0"/>
              <a:t> and scanning sampling biases </a:t>
            </a:r>
            <a:r>
              <a:rPr lang="en-US" sz="2400" dirty="0" smtClean="0"/>
              <a:t>is critical to generating a consistent cloud dataset.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DSCOVR </a:t>
            </a:r>
            <a:r>
              <a:rPr lang="en-US" sz="2400" dirty="0" smtClean="0"/>
              <a:t>has </a:t>
            </a:r>
            <a:r>
              <a:rPr lang="en-US" sz="2400" dirty="0" smtClean="0"/>
              <a:t>provides </a:t>
            </a:r>
            <a:r>
              <a:rPr lang="en-US" sz="2400" dirty="0" smtClean="0"/>
              <a:t>invaluable observations</a:t>
            </a:r>
            <a:r>
              <a:rPr lang="en-US" sz="2400" dirty="0" smtClean="0"/>
              <a:t> towards this </a:t>
            </a:r>
            <a:r>
              <a:rPr lang="en-US" sz="2400" dirty="0" smtClean="0"/>
              <a:t>correction.</a:t>
            </a:r>
            <a:endParaRPr lang="en-US" sz="24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191" y="2402870"/>
            <a:ext cx="306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Backup Slides</a:t>
            </a:r>
            <a:endParaRPr lang="en-US" sz="4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am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849733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26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88" y="264976"/>
            <a:ext cx="2028445" cy="126995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88" y="328933"/>
            <a:ext cx="212895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Antarctic Calibrated </a:t>
            </a:r>
            <a:r>
              <a:rPr lang="en-US" sz="1600" b="1" dirty="0" smtClean="0">
                <a:solidFill>
                  <a:srgbClr val="660066"/>
                </a:solidFill>
              </a:rPr>
              <a:t>SBUV</a:t>
            </a:r>
            <a:r>
              <a:rPr lang="en-US" sz="1600" dirty="0" smtClean="0"/>
              <a:t> Intensities </a:t>
            </a:r>
          </a:p>
          <a:p>
            <a:pPr algn="ctr"/>
            <a:r>
              <a:rPr lang="en-US" sz="1600" dirty="0" smtClean="0"/>
              <a:t>(from N-values</a:t>
            </a:r>
          </a:p>
          <a:p>
            <a:pPr algn="ctr"/>
            <a:r>
              <a:rPr lang="en-US" sz="1600" dirty="0" smtClean="0"/>
              <a:t>331 &amp; 340nm 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43188" y="347200"/>
            <a:ext cx="1297475" cy="108723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7171" y="447701"/>
            <a:ext cx="16567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Lambertian</a:t>
            </a:r>
            <a:r>
              <a:rPr lang="en-US" sz="1600" dirty="0" smtClean="0"/>
              <a:t> Equivalent Reflectivity</a:t>
            </a:r>
            <a:endParaRPr lang="en-US" sz="1600" dirty="0"/>
          </a:p>
        </p:txBody>
      </p:sp>
      <p:grpSp>
        <p:nvGrpSpPr>
          <p:cNvPr id="2" name="Group 13"/>
          <p:cNvGrpSpPr/>
          <p:nvPr/>
        </p:nvGrpSpPr>
        <p:grpSpPr>
          <a:xfrm>
            <a:off x="2669687" y="4721018"/>
            <a:ext cx="1946214" cy="1315640"/>
            <a:chOff x="995950" y="2731780"/>
            <a:chExt cx="1946214" cy="1315640"/>
          </a:xfrm>
          <a:noFill/>
          <a:effectLst/>
        </p:grpSpPr>
        <p:sp>
          <p:nvSpPr>
            <p:cNvPr id="8" name="Rectangle 7"/>
            <p:cNvSpPr/>
            <p:nvPr/>
          </p:nvSpPr>
          <p:spPr>
            <a:xfrm>
              <a:off x="1041635" y="2731780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5950" y="2905371"/>
              <a:ext cx="194621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  <a:p>
              <a:pPr algn="ctr"/>
              <a:r>
                <a:rPr lang="en-US" sz="1600" dirty="0" err="1" smtClean="0"/>
                <a:t>Adustment</a:t>
              </a:r>
              <a:r>
                <a:rPr lang="en-US" sz="1600" dirty="0" smtClean="0"/>
                <a:t> to</a:t>
              </a:r>
            </a:p>
            <a:p>
              <a:pPr algn="ctr"/>
              <a:r>
                <a:rPr lang="en-US" sz="1600" dirty="0" smtClean="0"/>
                <a:t>155</a:t>
              </a:r>
              <a:r>
                <a:rPr lang="en-US" sz="1600" baseline="30000" dirty="0" smtClean="0"/>
                <a:t>o </a:t>
              </a:r>
              <a:r>
                <a:rPr lang="en-US" sz="1600" dirty="0" smtClean="0"/>
                <a:t>Scattering Angle</a:t>
              </a:r>
              <a:endParaRPr lang="en-US" sz="16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594960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0" name="Rectangle 9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1635" y="4911120"/>
              <a:ext cx="1845703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7014392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6" name="Rectangle 15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1635" y="4713868"/>
              <a:ext cx="184570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  <a:p>
              <a:pPr algn="ctr"/>
              <a:r>
                <a:rPr lang="en-US" sz="1600" dirty="0" smtClean="0"/>
                <a:t>Adjustment to Noon-time</a:t>
              </a:r>
              <a:endParaRPr lang="en-US" sz="16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6200000" flipH="1">
            <a:off x="2270351" y="1594054"/>
            <a:ext cx="338554" cy="32893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0663" y="2575460"/>
            <a:ext cx="2573729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910855" y="3993649"/>
            <a:ext cx="1450168" cy="4570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93433" y="895372"/>
            <a:ext cx="849755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30"/>
          <p:cNvGrpSpPr/>
          <p:nvPr/>
        </p:nvGrpSpPr>
        <p:grpSpPr>
          <a:xfrm>
            <a:off x="5127584" y="2284676"/>
            <a:ext cx="1352303" cy="584743"/>
            <a:chOff x="941130" y="3526651"/>
            <a:chExt cx="1352303" cy="584743"/>
          </a:xfrm>
          <a:solidFill>
            <a:schemeClr val="bg1"/>
          </a:solidFill>
        </p:grpSpPr>
        <p:sp>
          <p:nvSpPr>
            <p:cNvPr id="29" name="Oval 28"/>
            <p:cNvSpPr/>
            <p:nvPr/>
          </p:nvSpPr>
          <p:spPr>
            <a:xfrm>
              <a:off x="941130" y="3526651"/>
              <a:ext cx="1352303" cy="584743"/>
            </a:xfrm>
            <a:prstGeom prst="ellipse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1790" y="3634346"/>
              <a:ext cx="6038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EPIC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962073" y="3555457"/>
            <a:ext cx="1352303" cy="58474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72733" y="3663152"/>
            <a:ext cx="6038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EPIC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8613"/>
          <a:stretch>
            <a:fillRect/>
          </a:stretch>
        </p:blipFill>
        <p:spPr>
          <a:xfrm>
            <a:off x="636777" y="411880"/>
            <a:ext cx="4189451" cy="4141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87" y="4679882"/>
            <a:ext cx="8064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IPCC AR5 Chapter</a:t>
            </a:r>
            <a:r>
              <a:rPr lang="en-US" dirty="0"/>
              <a:t> </a:t>
            </a:r>
            <a:r>
              <a:rPr lang="en-US" dirty="0" smtClean="0"/>
              <a:t> 7 Summary …</a:t>
            </a:r>
          </a:p>
          <a:p>
            <a:r>
              <a:rPr lang="en-US" dirty="0" smtClean="0"/>
              <a:t>… despite </a:t>
            </a:r>
            <a:r>
              <a:rPr lang="en-US" dirty="0"/>
              <a:t>modest improvements there remain significant errors in the model simulation of clouds. There is </a:t>
            </a:r>
            <a:r>
              <a:rPr lang="en-US" i="1" dirty="0"/>
              <a:t>very high confidence </a:t>
            </a:r>
            <a:r>
              <a:rPr lang="en-US" dirty="0"/>
              <a:t>that these errors contribute significantly to the uncertainties in estimates of cloud </a:t>
            </a:r>
            <a:r>
              <a:rPr lang="en-US" dirty="0" smtClean="0"/>
              <a:t>and </a:t>
            </a:r>
            <a:r>
              <a:rPr lang="en-US" dirty="0"/>
              <a:t>hence the spread in climate change projections </a:t>
            </a:r>
            <a:r>
              <a:rPr lang="en-US" dirty="0" smtClean="0"/>
              <a:t>reported.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0095" y="93118"/>
            <a:ext cx="271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Cloud Feedback Model </a:t>
            </a:r>
            <a:r>
              <a:rPr lang="en-US" sz="1400" dirty="0" err="1" smtClean="0"/>
              <a:t>Intercomparison</a:t>
            </a:r>
            <a:r>
              <a:rPr lang="en-US" sz="1400" dirty="0" smtClean="0"/>
              <a:t> Project (CFMIP)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95351" y="1809750"/>
            <a:ext cx="182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Clouds accelerate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warming by GHG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8" y="3327400"/>
            <a:ext cx="182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Clouds moderate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warming by GHG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030" y="895366"/>
            <a:ext cx="2266012" cy="3651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1715" y="405530"/>
            <a:ext cx="1708475" cy="4898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2801" y="1032406"/>
            <a:ext cx="542023" cy="1843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g7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0546" t="8149"/>
          <a:stretch>
            <a:fillRect/>
          </a:stretch>
        </p:blipFill>
        <p:spPr>
          <a:xfrm>
            <a:off x="2178050" y="749272"/>
            <a:ext cx="2692628" cy="3803610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1676401" y="1485876"/>
            <a:ext cx="939800" cy="1405467"/>
            <a:chOff x="1676400" y="2103967"/>
            <a:chExt cx="3522133" cy="1405467"/>
          </a:xfrm>
        </p:grpSpPr>
        <p:sp>
          <p:nvSpPr>
            <p:cNvPr id="6" name="Left Arrow 5"/>
            <p:cNvSpPr/>
            <p:nvPr/>
          </p:nvSpPr>
          <p:spPr>
            <a:xfrm>
              <a:off x="1676400" y="2103967"/>
              <a:ext cx="3522133" cy="2286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1676400" y="3280834"/>
              <a:ext cx="3522133" cy="2286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87401" y="456099"/>
            <a:ext cx="42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SW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88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pic_RGB_20170923133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2474" y="6567164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epic_RGB_20170923133137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7196" y="3969790"/>
            <a:ext cx="1062761" cy="687914"/>
            <a:chOff x="895165" y="3923428"/>
            <a:chExt cx="1062761" cy="687914"/>
          </a:xfrm>
        </p:grpSpPr>
        <p:sp>
          <p:nvSpPr>
            <p:cNvPr id="6" name="Rectangle 5"/>
            <p:cNvSpPr/>
            <p:nvPr/>
          </p:nvSpPr>
          <p:spPr>
            <a:xfrm>
              <a:off x="1154699" y="4168735"/>
              <a:ext cx="577212" cy="4426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rgbClr val="000000"/>
                  </a:solidFill>
                </a:ln>
                <a:noFill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5165" y="3923428"/>
              <a:ext cx="1062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Early Morning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0019" y="340671"/>
            <a:ext cx="146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 23,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pic_RGB_2017092315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38"/>
            <a:ext cx="6858000" cy="685800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154975" y="4096559"/>
            <a:ext cx="1010087" cy="719606"/>
            <a:chOff x="935268" y="3891736"/>
            <a:chExt cx="1010087" cy="719606"/>
          </a:xfrm>
        </p:grpSpPr>
        <p:sp>
          <p:nvSpPr>
            <p:cNvPr id="6" name="Rectangle 5"/>
            <p:cNvSpPr/>
            <p:nvPr/>
          </p:nvSpPr>
          <p:spPr>
            <a:xfrm>
              <a:off x="1154699" y="4168735"/>
              <a:ext cx="577212" cy="4426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rgbClr val="000000"/>
                  </a:solidFill>
                </a:ln>
                <a:noFill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5268" y="3891736"/>
              <a:ext cx="10100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Late morning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0019" y="340671"/>
            <a:ext cx="146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 23,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pic_RGB_20170923170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2" y="0"/>
            <a:ext cx="6858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8677" y="6581001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epic_RGB_20170923170743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1381" y="4094837"/>
            <a:ext cx="1164952" cy="687914"/>
            <a:chOff x="895165" y="3923428"/>
            <a:chExt cx="1164952" cy="687914"/>
          </a:xfrm>
        </p:grpSpPr>
        <p:sp>
          <p:nvSpPr>
            <p:cNvPr id="5" name="Rectangle 4"/>
            <p:cNvSpPr/>
            <p:nvPr/>
          </p:nvSpPr>
          <p:spPr>
            <a:xfrm>
              <a:off x="1154699" y="4168735"/>
              <a:ext cx="577212" cy="4426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rgbClr val="000000"/>
                  </a:solidFill>
                </a:ln>
                <a:noFill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165" y="3923428"/>
              <a:ext cx="1164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Early Afternoon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0019" y="340671"/>
            <a:ext cx="146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 23,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2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28600"/>
            <a:ext cx="8356600" cy="60198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400000">
            <a:off x="7582850" y="2616060"/>
            <a:ext cx="729796" cy="25890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6477948" y="3771761"/>
            <a:ext cx="729796" cy="258907"/>
          </a:xfrm>
          <a:prstGeom prst="leftArrow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5400000">
            <a:off x="5842948" y="4762361"/>
            <a:ext cx="729796" cy="258907"/>
          </a:xfrm>
          <a:prstGeom prst="leftArrow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75414" y="53202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Nimbus-4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4714" y="4425316"/>
            <a:ext cx="109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Nimbus-7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64624" y="3166984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4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05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54600"/>
            <a:ext cx="3543300" cy="180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43300" y="5054600"/>
            <a:ext cx="5600700" cy="1803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" y="5285432"/>
            <a:ext cx="276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Reflectance = 2-4 RU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200" y="5285432"/>
            <a:ext cx="276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OCEAN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Reflectance = 5-8 RU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451100" y="4588303"/>
            <a:ext cx="156633" cy="21241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070600" y="4506272"/>
            <a:ext cx="169333" cy="32607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273300" y="1184701"/>
            <a:ext cx="812800" cy="1003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99" y="2188001"/>
            <a:ext cx="143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Rayleigh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Scattering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292600" y="1689100"/>
            <a:ext cx="2235200" cy="132989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610100" y="571500"/>
            <a:ext cx="1460500" cy="1117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55714" y="2099101"/>
            <a:ext cx="180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Cloud: 90 RU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" y="4859868"/>
            <a:ext cx="1206500" cy="1947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15893" y="3585003"/>
            <a:ext cx="812800" cy="1003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964" y="4758381"/>
            <a:ext cx="1221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SNOW &amp; ICE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0459" y="156001"/>
            <a:ext cx="2276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UV - 340 nm 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Upwelling radiances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396949">
            <a:off x="6317641" y="4738232"/>
            <a:ext cx="156633" cy="856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8013448">
            <a:off x="5815992" y="4757173"/>
            <a:ext cx="156633" cy="856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209673" cy="6858000"/>
            <a:chOff x="0" y="0"/>
            <a:chExt cx="9209673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5054600"/>
              <a:ext cx="3543300" cy="18034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43300" y="5054600"/>
              <a:ext cx="5600700" cy="1803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7700" y="5285432"/>
              <a:ext cx="276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LAND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Reflectance = 2-4 RU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2200" y="5285432"/>
              <a:ext cx="276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OCEAN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Reflectance = 5-8 RU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Cloud 12"/>
            <p:cNvSpPr/>
            <p:nvPr/>
          </p:nvSpPr>
          <p:spPr>
            <a:xfrm>
              <a:off x="4292600" y="1689100"/>
              <a:ext cx="2235200" cy="132989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5714" y="2099101"/>
              <a:ext cx="1803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Cloud: 90 RU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118" y="3145998"/>
              <a:ext cx="346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LER  Removes Rayleigh Scattering </a:t>
              </a:r>
              <a:endParaRPr lang="en-US" dirty="0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4610100" y="571500"/>
              <a:ext cx="1460500" cy="11176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3434" y="0"/>
              <a:ext cx="3426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UV - 340 nm </a:t>
              </a:r>
            </a:p>
            <a:p>
              <a:pPr algn="ctr"/>
              <a:r>
                <a:rPr lang="en-US" dirty="0" err="1" smtClean="0">
                  <a:solidFill>
                    <a:srgbClr val="FF6600"/>
                  </a:solidFill>
                </a:rPr>
                <a:t>Lambertian</a:t>
              </a:r>
              <a:r>
                <a:rPr lang="en-US" dirty="0" smtClean="0">
                  <a:solidFill>
                    <a:srgbClr val="FF6600"/>
                  </a:solidFill>
                </a:rPr>
                <a:t> Equivalent Reflectance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2451100" y="4588303"/>
              <a:ext cx="156633" cy="21241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6286945" y="4634496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 rot="20512910">
              <a:off x="6070600" y="4666973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 rot="1257485">
              <a:off x="6508750" y="4659896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796" y="322150"/>
            <a:ext cx="2493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Currencies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99751" y="1187740"/>
            <a:ext cx="7996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Lambertian</a:t>
            </a:r>
            <a:r>
              <a:rPr lang="en-US" sz="3200" dirty="0" smtClean="0"/>
              <a:t> Equivalent Reflectance - LER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9751" y="3965192"/>
            <a:ext cx="7996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Cloud </a:t>
            </a:r>
            <a:r>
              <a:rPr lang="en-US" sz="3200" dirty="0" err="1" smtClean="0"/>
              <a:t>Optial</a:t>
            </a:r>
            <a:r>
              <a:rPr lang="en-US" sz="3200" dirty="0" smtClean="0"/>
              <a:t> Depth - COD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72116" y="2128788"/>
            <a:ext cx="416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Reflectance of </a:t>
            </a:r>
            <a:r>
              <a:rPr lang="en-US" dirty="0" err="1" smtClean="0"/>
              <a:t>lambertian</a:t>
            </a:r>
            <a:r>
              <a:rPr lang="en-US" dirty="0" smtClean="0"/>
              <a:t> surface on earth surface consistent with observed</a:t>
            </a:r>
          </a:p>
          <a:p>
            <a:r>
              <a:rPr lang="en-US" dirty="0" smtClean="0"/>
              <a:t>Radiances after </a:t>
            </a:r>
            <a:r>
              <a:rPr lang="en-US" dirty="0" err="1" smtClean="0"/>
              <a:t>rayleigh</a:t>
            </a:r>
            <a:r>
              <a:rPr lang="en-US" dirty="0" smtClean="0"/>
              <a:t> scattering of atmosphere has been removed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5557" y="4549968"/>
            <a:ext cx="5522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COD from observed intensities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     Using </a:t>
            </a:r>
            <a:r>
              <a:rPr lang="en-US" dirty="0" err="1" smtClean="0"/>
              <a:t>precalculated</a:t>
            </a:r>
            <a:r>
              <a:rPr lang="en-US" dirty="0" smtClean="0"/>
              <a:t> Look-up-tables VLIDORT 2.7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Assume C-1 water cloud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Cox-</a:t>
            </a:r>
            <a:r>
              <a:rPr lang="en-US" dirty="0" err="1" smtClean="0"/>
              <a:t>Munk</a:t>
            </a:r>
            <a:r>
              <a:rPr lang="en-US" dirty="0" smtClean="0"/>
              <a:t> sea-water BRDF</a:t>
            </a:r>
          </a:p>
          <a:p>
            <a:pPr marL="342900" indent="-342900"/>
            <a:r>
              <a:rPr lang="en-US" dirty="0" smtClean="0"/>
              <a:t>		New GISS Version 2.7a</a:t>
            </a:r>
          </a:p>
          <a:p>
            <a:pPr marL="342900" indent="-342900"/>
            <a:r>
              <a:rPr lang="en-US" dirty="0" smtClean="0"/>
              <a:t>		</a:t>
            </a:r>
            <a:r>
              <a:rPr lang="en-US" dirty="0" err="1" smtClean="0"/>
              <a:t>Climatological</a:t>
            </a:r>
            <a:r>
              <a:rPr lang="en-US" dirty="0" smtClean="0"/>
              <a:t> Chlorophyll </a:t>
            </a:r>
          </a:p>
          <a:p>
            <a:pPr marL="342900" indent="-342900"/>
            <a:r>
              <a:rPr lang="en-US" dirty="0" smtClean="0"/>
              <a:t>		GMAO wind-speeds.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11088" y="1287942"/>
            <a:ext cx="3238701" cy="2090647"/>
            <a:chOff x="0" y="571500"/>
            <a:chExt cx="9144000" cy="6489285"/>
          </a:xfrm>
        </p:grpSpPr>
        <p:sp>
          <p:nvSpPr>
            <p:cNvPr id="8" name="Rectangle 7"/>
            <p:cNvSpPr/>
            <p:nvPr/>
          </p:nvSpPr>
          <p:spPr>
            <a:xfrm>
              <a:off x="0" y="5054600"/>
              <a:ext cx="3543300" cy="18034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3300" y="5054600"/>
              <a:ext cx="5600700" cy="1803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626" y="4927651"/>
              <a:ext cx="2767556" cy="200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LAND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Reflectance = 2-4 RU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6821" y="5054600"/>
              <a:ext cx="2767556" cy="200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OCEAN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Reflectance = 5-8 RU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Cloud 11"/>
            <p:cNvSpPr/>
            <p:nvPr/>
          </p:nvSpPr>
          <p:spPr>
            <a:xfrm>
              <a:off x="4292600" y="1689100"/>
              <a:ext cx="2235200" cy="132989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4341" y="1480588"/>
              <a:ext cx="3880037" cy="143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Cloud=0-90</a:t>
              </a:r>
              <a:r>
                <a:rPr lang="en-US" sz="2400" dirty="0" smtClean="0"/>
                <a:t> </a:t>
              </a:r>
              <a:r>
                <a:rPr lang="en-US" sz="1400" dirty="0" smtClean="0"/>
                <a:t>RU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1117" y="3145997"/>
              <a:ext cx="3462733" cy="114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4610100" y="571500"/>
              <a:ext cx="1460500" cy="11176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2451100" y="4588303"/>
              <a:ext cx="156633" cy="21241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6286945" y="4634496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 rot="20512910">
              <a:off x="6070600" y="4666973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rot="1257485">
              <a:off x="6508750" y="4659896"/>
              <a:ext cx="156633" cy="23984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8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to-15 COD 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467"/>
            <a:ext cx="885144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2589" y="404274"/>
            <a:ext cx="4684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Noon adjusted COD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586" y="4097867"/>
            <a:ext cx="127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7736" y="5046133"/>
            <a:ext cx="7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29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88" y="264976"/>
            <a:ext cx="2028445" cy="126995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88" y="328933"/>
            <a:ext cx="212895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Antarctic Calibrated </a:t>
            </a:r>
            <a:r>
              <a:rPr lang="en-US" sz="1600" b="1" dirty="0" smtClean="0">
                <a:solidFill>
                  <a:srgbClr val="660066"/>
                </a:solidFill>
              </a:rPr>
              <a:t>SBUV</a:t>
            </a:r>
            <a:r>
              <a:rPr lang="en-US" sz="1600" dirty="0" smtClean="0"/>
              <a:t> Intensities </a:t>
            </a:r>
          </a:p>
          <a:p>
            <a:pPr algn="ctr"/>
            <a:r>
              <a:rPr lang="en-US" sz="1600" dirty="0" smtClean="0"/>
              <a:t>(from N-values</a:t>
            </a:r>
          </a:p>
          <a:p>
            <a:pPr algn="ctr"/>
            <a:r>
              <a:rPr lang="en-US" sz="1600" dirty="0" smtClean="0"/>
              <a:t>331 &amp; 340nm 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43188" y="347200"/>
            <a:ext cx="1297475" cy="108723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7171" y="447701"/>
            <a:ext cx="16567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Lambertian</a:t>
            </a:r>
            <a:r>
              <a:rPr lang="en-US" sz="1600" dirty="0" smtClean="0"/>
              <a:t> Equivalent Reflectivity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93433" y="895372"/>
            <a:ext cx="849755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97324" y="6030015"/>
            <a:ext cx="644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LER dependent on Local Time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Low midday values and higher ones in morning or afternoon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7562" y="94482"/>
            <a:ext cx="8625465" cy="5787698"/>
            <a:chOff x="237562" y="94482"/>
            <a:chExt cx="8625465" cy="5787698"/>
          </a:xfrm>
          <a:effectLst/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37562" y="94482"/>
              <a:ext cx="8625465" cy="5787698"/>
              <a:chOff x="-137055" y="185842"/>
              <a:chExt cx="9281055" cy="6227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37055" y="185842"/>
                <a:ext cx="9281055" cy="6227600"/>
                <a:chOff x="-137055" y="185842"/>
                <a:chExt cx="9281055" cy="6227600"/>
              </a:xfrm>
            </p:grpSpPr>
            <p:pic>
              <p:nvPicPr>
                <p:cNvPr id="2" name="Picture 1" descr="LER LT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185842"/>
                  <a:ext cx="9144000" cy="3676650"/>
                </a:xfrm>
                <a:prstGeom prst="rect">
                  <a:avLst/>
                </a:prstGeom>
              </p:spPr>
            </p:pic>
            <p:pic>
              <p:nvPicPr>
                <p:cNvPr id="3" name="Picture 2" descr="0to30 COD L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 t="57552"/>
                <a:stretch>
                  <a:fillRect/>
                </a:stretch>
              </p:blipFill>
              <p:spPr>
                <a:xfrm>
                  <a:off x="-137055" y="3520649"/>
                  <a:ext cx="9003501" cy="2892793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Arrow Connector 5"/>
              <p:cNvCxnSpPr/>
              <p:nvPr/>
            </p:nvCxnSpPr>
            <p:spPr>
              <a:xfrm rot="5400000" flipH="1" flipV="1">
                <a:off x="2873168" y="3473937"/>
                <a:ext cx="1265043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036983" y="3847071"/>
                <a:ext cx="1262128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3270499" y="3862491"/>
                <a:ext cx="1262128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4211623" y="3472479"/>
                <a:ext cx="1262128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1269462" y="3636215"/>
                <a:ext cx="1262128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1826828" y="3368407"/>
                <a:ext cx="1262128" cy="2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6834586" y="502501"/>
              <a:ext cx="1617275" cy="182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17311" y="170811"/>
              <a:ext cx="3234550" cy="182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31075" y="571656"/>
            <a:ext cx="1205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LER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4586" y="3409611"/>
            <a:ext cx="127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0293" y="4302553"/>
            <a:ext cx="7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04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" y="2896593"/>
            <a:ext cx="7860674" cy="2964129"/>
          </a:xfrm>
          <a:prstGeom prst="rect">
            <a:avLst/>
          </a:prstGeom>
        </p:spPr>
      </p:pic>
      <p:pic>
        <p:nvPicPr>
          <p:cNvPr id="2" name="Picture 1" descr="LER LT.png"/>
          <p:cNvPicPr>
            <a:picLocks noChangeAspect="1"/>
          </p:cNvPicPr>
          <p:nvPr/>
        </p:nvPicPr>
        <p:blipFill>
          <a:blip r:embed="rId4"/>
          <a:srcRect b="8111"/>
          <a:stretch>
            <a:fillRect/>
          </a:stretch>
        </p:blipFill>
        <p:spPr>
          <a:xfrm>
            <a:off x="364936" y="94482"/>
            <a:ext cx="8498091" cy="313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51467" y="4046431"/>
            <a:ext cx="127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35151" y="3150314"/>
            <a:ext cx="117568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58032" y="3497091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404415" y="3511422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279061" y="314895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544726" y="330112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062721" y="3052239"/>
            <a:ext cx="1172974" cy="2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39783" y="5984335"/>
            <a:ext cx="596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OR …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LER dependent on Scattering Angle (180</a:t>
            </a:r>
            <a:r>
              <a:rPr lang="en-US" sz="2000" baseline="30000" dirty="0" smtClean="0">
                <a:solidFill>
                  <a:srgbClr val="000090"/>
                </a:solidFill>
              </a:rPr>
              <a:t>o</a:t>
            </a:r>
            <a:r>
              <a:rPr lang="en-US" sz="2000" dirty="0" smtClean="0">
                <a:solidFill>
                  <a:srgbClr val="000090"/>
                </a:solidFill>
              </a:rPr>
              <a:t> = Backscatter)</a:t>
            </a:r>
            <a:endParaRPr lang="en-US" sz="2000" baseline="30000" dirty="0" smtClean="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7311" y="170811"/>
            <a:ext cx="3234550" cy="182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34586" y="502501"/>
            <a:ext cx="1617275" cy="182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36637" y="613594"/>
            <a:ext cx="1205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LER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0500" y="3366115"/>
            <a:ext cx="170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Angle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485729" y="2646907"/>
            <a:ext cx="376502" cy="929501"/>
            <a:chOff x="8485729" y="2646907"/>
            <a:chExt cx="376502" cy="929501"/>
          </a:xfrm>
        </p:grpSpPr>
        <p:grpSp>
          <p:nvGrpSpPr>
            <p:cNvPr id="34" name="Group 33"/>
            <p:cNvGrpSpPr/>
            <p:nvPr/>
          </p:nvGrpSpPr>
          <p:grpSpPr>
            <a:xfrm>
              <a:off x="8665830" y="2924936"/>
              <a:ext cx="196401" cy="651472"/>
              <a:chOff x="169331" y="2714643"/>
              <a:chExt cx="196401" cy="65147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39598" y="3039981"/>
                <a:ext cx="651472" cy="796"/>
              </a:xfrm>
              <a:prstGeom prst="straightConnector1">
                <a:avLst/>
              </a:prstGeom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V="1">
                <a:off x="-58602" y="2942576"/>
                <a:ext cx="651472" cy="195606"/>
              </a:xfrm>
              <a:prstGeom prst="line">
                <a:avLst/>
              </a:prstGeom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8485729" y="2646907"/>
              <a:ext cx="180897" cy="181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64742" y="4218233"/>
            <a:ext cx="799814" cy="651473"/>
            <a:chOff x="8062417" y="2924936"/>
            <a:chExt cx="799814" cy="651473"/>
          </a:xfrm>
        </p:grpSpPr>
        <p:grpSp>
          <p:nvGrpSpPr>
            <p:cNvPr id="38" name="Group 33"/>
            <p:cNvGrpSpPr/>
            <p:nvPr/>
          </p:nvGrpSpPr>
          <p:grpSpPr>
            <a:xfrm>
              <a:off x="8339466" y="2924936"/>
              <a:ext cx="522765" cy="651473"/>
              <a:chOff x="-157033" y="2714643"/>
              <a:chExt cx="522765" cy="651473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16200000" flipV="1">
                <a:off x="39598" y="3039981"/>
                <a:ext cx="651472" cy="796"/>
              </a:xfrm>
              <a:prstGeom prst="straightConnector1">
                <a:avLst/>
              </a:prstGeom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-157033" y="3013853"/>
                <a:ext cx="521971" cy="352263"/>
              </a:xfrm>
              <a:prstGeom prst="line">
                <a:avLst/>
              </a:prstGeom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8062417" y="3042195"/>
              <a:ext cx="180897" cy="181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04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88" y="264976"/>
            <a:ext cx="2028445" cy="126995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88" y="328933"/>
            <a:ext cx="212895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Antarctic Calibrated </a:t>
            </a:r>
            <a:r>
              <a:rPr lang="en-US" sz="1600" b="1" dirty="0" smtClean="0">
                <a:solidFill>
                  <a:srgbClr val="660066"/>
                </a:solidFill>
              </a:rPr>
              <a:t>SBUV</a:t>
            </a:r>
            <a:r>
              <a:rPr lang="en-US" sz="1600" dirty="0" smtClean="0"/>
              <a:t> Intensities </a:t>
            </a:r>
          </a:p>
          <a:p>
            <a:pPr algn="ctr"/>
            <a:r>
              <a:rPr lang="en-US" sz="1600" dirty="0" smtClean="0"/>
              <a:t>(from N-values</a:t>
            </a:r>
          </a:p>
          <a:p>
            <a:pPr algn="ctr"/>
            <a:r>
              <a:rPr lang="en-US" sz="1600" dirty="0" smtClean="0"/>
              <a:t>331 &amp; 340nm 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43188" y="347200"/>
            <a:ext cx="1297475" cy="108723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7171" y="447701"/>
            <a:ext cx="16567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Lambertian</a:t>
            </a:r>
            <a:r>
              <a:rPr lang="en-US" sz="1600" dirty="0" smtClean="0"/>
              <a:t> Equivalent Reflectivity</a:t>
            </a:r>
            <a:endParaRPr lang="en-US" sz="1600" dirty="0"/>
          </a:p>
        </p:txBody>
      </p:sp>
      <p:grpSp>
        <p:nvGrpSpPr>
          <p:cNvPr id="2" name="Group 12"/>
          <p:cNvGrpSpPr/>
          <p:nvPr/>
        </p:nvGrpSpPr>
        <p:grpSpPr>
          <a:xfrm>
            <a:off x="2594960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0" name="Rectangle 9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1635" y="4911120"/>
              <a:ext cx="1845703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7014392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6" name="Rectangle 15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1635" y="4713868"/>
              <a:ext cx="184570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  <a:p>
              <a:pPr algn="ctr"/>
              <a:r>
                <a:rPr lang="en-US" sz="1600" dirty="0" smtClean="0"/>
                <a:t>Adjustment to Noon-time</a:t>
              </a:r>
              <a:endParaRPr lang="en-US" sz="16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6200000" flipH="1">
            <a:off x="2270351" y="1594054"/>
            <a:ext cx="338554" cy="32893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0663" y="2575460"/>
            <a:ext cx="2573729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93433" y="895372"/>
            <a:ext cx="849755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30"/>
          <p:cNvGrpSpPr/>
          <p:nvPr/>
        </p:nvGrpSpPr>
        <p:grpSpPr>
          <a:xfrm>
            <a:off x="5127584" y="2284676"/>
            <a:ext cx="1352303" cy="584743"/>
            <a:chOff x="941130" y="3526651"/>
            <a:chExt cx="1352303" cy="584743"/>
          </a:xfrm>
          <a:solidFill>
            <a:schemeClr val="bg1"/>
          </a:solidFill>
        </p:grpSpPr>
        <p:sp>
          <p:nvSpPr>
            <p:cNvPr id="29" name="Oval 28"/>
            <p:cNvSpPr/>
            <p:nvPr/>
          </p:nvSpPr>
          <p:spPr>
            <a:xfrm>
              <a:off x="941130" y="3526651"/>
              <a:ext cx="1352303" cy="584743"/>
            </a:xfrm>
            <a:prstGeom prst="ellipse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1790" y="3634346"/>
              <a:ext cx="7104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SBUV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5159" y="4032250"/>
            <a:ext cx="263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Diurnal cycle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3649" y="4193601"/>
            <a:ext cx="371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Longterm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Trend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1471" y="4555319"/>
            <a:ext cx="453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Calibration Errors between SBUV instruments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88" y="264976"/>
            <a:ext cx="2028445" cy="126995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88" y="328933"/>
            <a:ext cx="212895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Antarctic Calibrated </a:t>
            </a:r>
            <a:r>
              <a:rPr lang="en-US" sz="1600" b="1" dirty="0" smtClean="0">
                <a:solidFill>
                  <a:srgbClr val="660066"/>
                </a:solidFill>
              </a:rPr>
              <a:t>SBUV</a:t>
            </a:r>
            <a:r>
              <a:rPr lang="en-US" sz="1600" dirty="0" smtClean="0"/>
              <a:t> Intensities </a:t>
            </a:r>
          </a:p>
          <a:p>
            <a:pPr algn="ctr"/>
            <a:r>
              <a:rPr lang="en-US" sz="1600" dirty="0" smtClean="0"/>
              <a:t>(from N-values</a:t>
            </a:r>
          </a:p>
          <a:p>
            <a:pPr algn="ctr"/>
            <a:r>
              <a:rPr lang="en-US" sz="1600" dirty="0" smtClean="0"/>
              <a:t>331 &amp; 340nm 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43188" y="347200"/>
            <a:ext cx="1297475" cy="108723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7171" y="447701"/>
            <a:ext cx="16567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Lambertian</a:t>
            </a:r>
            <a:r>
              <a:rPr lang="en-US" sz="1600" dirty="0" smtClean="0"/>
              <a:t> Equivalent Reflectivity</a:t>
            </a:r>
            <a:endParaRPr lang="en-US" sz="1600" dirty="0"/>
          </a:p>
        </p:txBody>
      </p:sp>
      <p:grpSp>
        <p:nvGrpSpPr>
          <p:cNvPr id="2" name="Group 12"/>
          <p:cNvGrpSpPr/>
          <p:nvPr/>
        </p:nvGrpSpPr>
        <p:grpSpPr>
          <a:xfrm>
            <a:off x="2594960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0" name="Rectangle 9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1635" y="4911120"/>
              <a:ext cx="1845703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7014392" y="1955208"/>
            <a:ext cx="1845703" cy="1315640"/>
            <a:chOff x="1041635" y="4458557"/>
            <a:chExt cx="1845703" cy="1315640"/>
          </a:xfrm>
          <a:noFill/>
          <a:effectLst/>
        </p:grpSpPr>
        <p:sp>
          <p:nvSpPr>
            <p:cNvPr id="16" name="Rectangle 15"/>
            <p:cNvSpPr/>
            <p:nvPr/>
          </p:nvSpPr>
          <p:spPr>
            <a:xfrm>
              <a:off x="1041635" y="4458557"/>
              <a:ext cx="1845703" cy="1315640"/>
            </a:xfrm>
            <a:prstGeom prst="rect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1635" y="4713868"/>
              <a:ext cx="184570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 Optical Depth</a:t>
              </a:r>
            </a:p>
            <a:p>
              <a:pPr algn="ctr"/>
              <a:r>
                <a:rPr lang="en-US" sz="1600" dirty="0" smtClean="0"/>
                <a:t>Adjustment to Noon-time</a:t>
              </a:r>
              <a:endParaRPr lang="en-US" sz="16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6200000" flipH="1">
            <a:off x="2270351" y="1594054"/>
            <a:ext cx="338554" cy="32893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0663" y="2575460"/>
            <a:ext cx="2573729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93433" y="895372"/>
            <a:ext cx="849755" cy="1588"/>
          </a:xfrm>
          <a:prstGeom prst="straightConnector1">
            <a:avLst/>
          </a:prstGeom>
          <a:ln w="444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30"/>
          <p:cNvGrpSpPr/>
          <p:nvPr/>
        </p:nvGrpSpPr>
        <p:grpSpPr>
          <a:xfrm>
            <a:off x="5127584" y="2284676"/>
            <a:ext cx="1352303" cy="584743"/>
            <a:chOff x="941130" y="3526651"/>
            <a:chExt cx="1352303" cy="584743"/>
          </a:xfrm>
          <a:solidFill>
            <a:schemeClr val="bg1"/>
          </a:solidFill>
        </p:grpSpPr>
        <p:sp>
          <p:nvSpPr>
            <p:cNvPr id="29" name="Oval 28"/>
            <p:cNvSpPr/>
            <p:nvPr/>
          </p:nvSpPr>
          <p:spPr>
            <a:xfrm>
              <a:off x="941130" y="3526651"/>
              <a:ext cx="1352303" cy="584743"/>
            </a:xfrm>
            <a:prstGeom prst="ellipse">
              <a:avLst/>
            </a:prstGeom>
            <a:grp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1790" y="3634346"/>
              <a:ext cx="6038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EPIC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5159" y="3879572"/>
            <a:ext cx="263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Diurnal cycle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45033</TotalTime>
  <Words>1373</Words>
  <Application>Microsoft Macintosh PowerPoint</Application>
  <PresentationFormat>On-screen Show (4:3)</PresentationFormat>
  <Paragraphs>242</Paragraphs>
  <Slides>25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 weaver</dc:creator>
  <cp:lastModifiedBy>Weaver, Clark J. (GSFC-614.0)[UNIVERSITIES SPACE RESEARCH ASSOCIATION]</cp:lastModifiedBy>
  <cp:revision>136</cp:revision>
  <dcterms:created xsi:type="dcterms:W3CDTF">2017-10-04T12:21:45Z</dcterms:created>
  <dcterms:modified xsi:type="dcterms:W3CDTF">2017-10-04T12:34:20Z</dcterms:modified>
</cp:coreProperties>
</file>