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image/png" Extension="pn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+xml" PartName="/ppt/slides/slide10.xml"/>
  <Override ContentType="application/vnd.openxmlformats-officedocument.presentationml.slide+xml" PartName="/ppt/slides/slide8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2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12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presentation.main+xml" PartName="/ppt/presentation.xml"/>
  <Override ContentType="application/vnd.openxmlformats-officedocument.themeOverride+xml" PartName="/ppt/theme/themeOverride1.xml"/>
  <Override ContentType="application/vnd.openxmlformats-officedocument.presentationml.presProps+xml" PartName="/ppt/pres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  <p:sldMasterId id="2147483661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9144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5" Type="http://schemas.openxmlformats.org/officeDocument/2006/relationships/slide" Target="slides/slide1.xml"/><Relationship Id="rId12" Type="http://schemas.openxmlformats.org/officeDocument/2006/relationships/slide" Target="slides/slide9.xml"/><Relationship Id="rId15" Type="http://schemas.openxmlformats.org/officeDocument/2006/relationships/slide" Target="slides/slide12.xml"/><Relationship Id="rId11" Type="http://schemas.openxmlformats.org/officeDocument/2006/relationships/slide" Target="slides/slide8.xml"/><Relationship Id="rId14" Type="http://schemas.openxmlformats.org/officeDocument/2006/relationships/slide" Target="slides/slide11.xml"/><Relationship Id="rId7" Type="http://schemas.openxmlformats.org/officeDocument/2006/relationships/slide" Target="slides/slide3.xml"/><Relationship Id="rId2" Type="http://schemas.openxmlformats.org/officeDocument/2006/relationships/presProps" Target="presProps1.xml"/><Relationship Id="rId10" Type="http://schemas.openxmlformats.org/officeDocument/2006/relationships/slide" Target="slides/slide7.xml"/><Relationship Id="rId13" Type="http://schemas.openxmlformats.org/officeDocument/2006/relationships/slide" Target="slides/slide10.xml"/><Relationship Id="rId8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3" Type="http://schemas.openxmlformats.org/officeDocument/2006/relationships/slideMaster" Target="slideMasters/slideMaster2.xml"/><Relationship Id="rId6" Type="http://schemas.openxmlformats.org/officeDocument/2006/relationships/slide" Target="slides/slide2.xml"/><Relationship Id="rId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05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7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01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418052"/>
            <a:ext cx="381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99A22D7-0E7A-4EAA-B3C9-BDB341E3F76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52400" y="729840"/>
            <a:ext cx="8911350" cy="1588"/>
          </a:xfrm>
          <a:prstGeom prst="line">
            <a:avLst/>
          </a:prstGeom>
          <a:ln>
            <a:solidFill>
              <a:srgbClr val="7F7F7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0" descr="Final DSCOVR Logo11141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38" y="88265"/>
            <a:ext cx="985559" cy="571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0" descr="Final DSCOVR Logo11141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38" y="88265"/>
            <a:ext cx="985559" cy="571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9489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661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278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184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4382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4681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673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34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052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8095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0019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8492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98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9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44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80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06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47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0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0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43189-06F4-41C0-9B60-8656065380A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37F08-8E01-4539-9809-EB2C1812B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briscoe\Dropbox\L1\space-stars-gradient-backgrounds-wallpapers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9220200" cy="69723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7201C-231B-422B-9BD2-087EDE139A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169C8-C252-41DC-85E4-E44E72952A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4317"/>
            <a:ext cx="7620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C:\Users\jbriscoe\Dropbox\L1\newlogo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197064"/>
            <a:ext cx="626992" cy="40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0430" y="140110"/>
            <a:ext cx="614267" cy="52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93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>
            <a:solidFill>
              <a:schemeClr val="tx2">
                <a:satMod val="155000"/>
              </a:schemeClr>
            </a:solidFill>
            <a:prstDash val="solid"/>
          </a:ln>
          <a:solidFill>
            <a:schemeClr val="bg2">
              <a:tint val="85000"/>
              <a:satMod val="155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 cap="none" spc="0">
          <a:ln w="12700">
            <a:solidFill>
              <a:schemeClr val="tx2">
                <a:satMod val="155000"/>
              </a:schemeClr>
            </a:solidFill>
            <a:prstDash val="solid"/>
          </a:ln>
          <a:solidFill>
            <a:schemeClr val="bg2">
              <a:tint val="85000"/>
              <a:satMod val="155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1" kern="1200" cap="none" spc="0">
          <a:ln w="12700">
            <a:solidFill>
              <a:schemeClr val="tx2">
                <a:satMod val="155000"/>
              </a:schemeClr>
            </a:solidFill>
            <a:prstDash val="solid"/>
          </a:ln>
          <a:solidFill>
            <a:schemeClr val="bg2">
              <a:tint val="85000"/>
              <a:satMod val="155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1" kern="1200" cap="none" spc="0">
          <a:ln w="12700">
            <a:solidFill>
              <a:schemeClr val="tx2">
                <a:satMod val="155000"/>
              </a:schemeClr>
            </a:solidFill>
            <a:prstDash val="solid"/>
          </a:ln>
          <a:solidFill>
            <a:schemeClr val="bg2">
              <a:tint val="85000"/>
              <a:satMod val="155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1" kern="1200" cap="none" spc="0">
          <a:ln w="12700">
            <a:solidFill>
              <a:schemeClr val="tx2">
                <a:satMod val="155000"/>
              </a:schemeClr>
            </a:solidFill>
            <a:prstDash val="solid"/>
          </a:ln>
          <a:solidFill>
            <a:schemeClr val="bg2">
              <a:tint val="85000"/>
              <a:satMod val="155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1" kern="1200" cap="none" spc="0">
          <a:ln w="12700">
            <a:solidFill>
              <a:schemeClr val="tx2">
                <a:satMod val="155000"/>
              </a:schemeClr>
            </a:solidFill>
            <a:prstDash val="solid"/>
          </a:ln>
          <a:solidFill>
            <a:schemeClr val="bg2">
              <a:tint val="85000"/>
              <a:satMod val="155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4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52" name="Shape 2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Shape 205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buClr>
                <a:srgbClr val="F4F0E2"/>
              </a:buClr>
              <a:buSzPct val="25000"/>
              <a:buFont typeface="Calibri"/>
              <a:buNone/>
            </a:pPr>
            <a:r>
              <a:rPr lang="en-US"/>
              <a:t>NIST Advanced Radiometer</a:t>
            </a:r>
          </a:p>
          <a:p>
            <a:pPr indent="0" lvl="0" marL="0" rtl="0" algn="ctr">
              <a:spcBef>
                <a:spcPts val="0"/>
              </a:spcBef>
              <a:buClr>
                <a:srgbClr val="F4F0E2"/>
              </a:buClr>
              <a:buSzPct val="25000"/>
              <a:buFont typeface="Calibri"/>
              <a:buNone/>
            </a:pPr>
            <a:r>
              <a:rPr lang="en-US"/>
              <a:t>NISTAR Update</a:t>
            </a:r>
          </a:p>
        </p:txBody>
      </p:sp>
      <p:sp>
        <p:nvSpPr>
          <p:cNvPr id="2054" name="Shape 205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None/>
            </a:pPr>
            <a:r>
              <a:rPr lang="en-US">
                <a:solidFill>
                  <a:schemeClr val="lt1"/>
                </a:solidFill>
              </a:rPr>
              <a:t>Dr. Steven Lorentz</a:t>
            </a: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25000"/>
              <a:buNone/>
            </a:pPr>
            <a:r>
              <a:rPr lang="en-US">
                <a:solidFill>
                  <a:schemeClr val="lt1"/>
                </a:solidFill>
              </a:rPr>
              <a:t>Dr. Yinan Yu</a:t>
            </a:r>
          </a:p>
          <a:p>
            <a:pPr indent="0" lvl="0" marL="0" rtl="0" algn="ctr">
              <a:spcBef>
                <a:spcPts val="640"/>
              </a:spcBef>
              <a:buClr>
                <a:schemeClr val="lt1"/>
              </a:buClr>
              <a:buSzPct val="25000"/>
              <a:buNone/>
            </a:pPr>
            <a:r>
              <a:rPr lang="en-US">
                <a:solidFill>
                  <a:schemeClr val="lt1"/>
                </a:solidFill>
              </a:rPr>
              <a:t>L-1 Standards and Technology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52400"/>
            <a:ext cx="5105400" cy="46166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sz="24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/>
              <a:t>Dark Space </a:t>
            </a:r>
            <a:r>
              <a:rPr lang="en-US" dirty="0" smtClean="0"/>
              <a:t>Offset – Radiometer Power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838200"/>
            <a:ext cx="6829022" cy="4800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17320" y="5638800"/>
            <a:ext cx="4013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Autocycle</a:t>
            </a:r>
            <a:r>
              <a:rPr lang="en-US" dirty="0" smtClean="0"/>
              <a:t> = 4 minutes, FW position = 3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67135" y="1295400"/>
            <a:ext cx="461665" cy="64633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RC1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95400" y="2706469"/>
            <a:ext cx="461665" cy="64633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RC2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67135" y="4141572"/>
            <a:ext cx="461665" cy="64633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RC3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878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91" name="Shape 2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NISTARLocalFolder\output\ShortIC.png" id="2092" name="Shape 209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2400" y="773067"/>
            <a:ext cx="5541462" cy="31131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NISTARLocalFolder\output\ShortIC._ratio.png" id="2093" name="Shape 20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3793961"/>
            <a:ext cx="5434751" cy="3053161"/>
          </a:xfrm>
          <a:prstGeom prst="rect">
            <a:avLst/>
          </a:prstGeom>
          <a:noFill/>
          <a:ln>
            <a:noFill/>
          </a:ln>
        </p:spPr>
      </p:pic>
      <p:sp>
        <p:nvSpPr>
          <p:cNvPr id="2094" name="Shape 2094"/>
          <p:cNvSpPr/>
          <p:nvPr/>
        </p:nvSpPr>
        <p:spPr>
          <a:xfrm>
            <a:off x="887203" y="1015327"/>
            <a:ext cx="621900" cy="2523600"/>
          </a:xfrm>
          <a:prstGeom prst="rect">
            <a:avLst/>
          </a:prstGeom>
          <a:solidFill>
            <a:srgbClr val="C00000">
              <a:alpha val="12160"/>
            </a:srgbClr>
          </a:solidFill>
          <a:ln cap="flat" cmpd="sng" w="9525">
            <a:solidFill>
              <a:srgbClr val="4A7DBA"/>
            </a:solidFill>
            <a:prstDash val="solid"/>
            <a:round/>
            <a:headEnd len="med" w="med" type="none"/>
            <a:tailEnd len="med" w="med" type="none"/>
          </a:ln>
          <a:effectLst>
            <a:outerShdw blurRad="39999" rotWithShape="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5" name="Shape 2095"/>
          <p:cNvSpPr/>
          <p:nvPr/>
        </p:nvSpPr>
        <p:spPr>
          <a:xfrm>
            <a:off x="1519879" y="1015327"/>
            <a:ext cx="1824600" cy="2523600"/>
          </a:xfrm>
          <a:prstGeom prst="rect">
            <a:avLst/>
          </a:prstGeom>
          <a:solidFill>
            <a:srgbClr val="E36C09">
              <a:alpha val="12160"/>
            </a:srgbClr>
          </a:solidFill>
          <a:ln cap="flat" cmpd="sng" w="9525">
            <a:solidFill>
              <a:srgbClr val="4A7DBA"/>
            </a:solidFill>
            <a:prstDash val="solid"/>
            <a:round/>
            <a:headEnd len="med" w="med" type="none"/>
            <a:tailEnd len="med" w="med" type="none"/>
          </a:ln>
          <a:effectLst>
            <a:outerShdw blurRad="39999" rotWithShape="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6" name="Shape 2096"/>
          <p:cNvSpPr txBox="1"/>
          <p:nvPr/>
        </p:nvSpPr>
        <p:spPr>
          <a:xfrm>
            <a:off x="918519" y="3127175"/>
            <a:ext cx="5988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min</a:t>
            </a:r>
          </a:p>
        </p:txBody>
      </p:sp>
      <p:sp>
        <p:nvSpPr>
          <p:cNvPr id="2097" name="Shape 2097"/>
          <p:cNvSpPr txBox="1"/>
          <p:nvPr/>
        </p:nvSpPr>
        <p:spPr>
          <a:xfrm>
            <a:off x="2141103" y="3127175"/>
            <a:ext cx="5988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 min</a:t>
            </a:r>
          </a:p>
        </p:txBody>
      </p:sp>
      <p:sp>
        <p:nvSpPr>
          <p:cNvPr id="2098" name="Shape 2098"/>
          <p:cNvSpPr txBox="1"/>
          <p:nvPr/>
        </p:nvSpPr>
        <p:spPr>
          <a:xfrm>
            <a:off x="3962401" y="3127175"/>
            <a:ext cx="5988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min</a:t>
            </a:r>
          </a:p>
        </p:txBody>
      </p:sp>
      <p:sp>
        <p:nvSpPr>
          <p:cNvPr id="2099" name="Shape 2099"/>
          <p:cNvSpPr txBox="1"/>
          <p:nvPr/>
        </p:nvSpPr>
        <p:spPr>
          <a:xfrm rot="-5400000">
            <a:off x="-649325" y="4779354"/>
            <a:ext cx="22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Earth Irradiance Ratios</a:t>
            </a:r>
          </a:p>
        </p:txBody>
      </p:sp>
      <p:sp>
        <p:nvSpPr>
          <p:cNvPr id="2100" name="Shape 2100"/>
          <p:cNvSpPr txBox="1"/>
          <p:nvPr/>
        </p:nvSpPr>
        <p:spPr>
          <a:xfrm>
            <a:off x="1161846" y="32952"/>
            <a:ext cx="5182800" cy="831000"/>
          </a:xfrm>
          <a:prstGeom prst="rect">
            <a:avLst/>
          </a:prstGeom>
          <a:noFill/>
          <a:ln>
            <a:noFill/>
          </a:ln>
          <a:effectLst>
            <a:outerShdw blurRad="50799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Short Receiver Intercomparison</a:t>
            </a:r>
          </a:p>
        </p:txBody>
      </p:sp>
      <p:sp>
        <p:nvSpPr>
          <p:cNvPr id="2101" name="Shape 2101"/>
          <p:cNvSpPr txBox="1"/>
          <p:nvPr/>
        </p:nvSpPr>
        <p:spPr>
          <a:xfrm>
            <a:off x="1981200" y="2857452"/>
            <a:ext cx="13647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autocycle</a:t>
            </a:r>
          </a:p>
        </p:txBody>
      </p:sp>
      <p:sp>
        <p:nvSpPr>
          <p:cNvPr id="2102" name="Shape 2102"/>
          <p:cNvSpPr txBox="1"/>
          <p:nvPr/>
        </p:nvSpPr>
        <p:spPr>
          <a:xfrm>
            <a:off x="5562600" y="1279159"/>
            <a:ext cx="3505200" cy="17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FW position = 102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8 hour Earth observation to compare the relative responsivities between the radiometers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Plot shows total flux dark power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03" name="Shape 210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02760" y="1059554"/>
            <a:ext cx="831015" cy="848313"/>
          </a:xfrm>
          <a:prstGeom prst="rect">
            <a:avLst/>
          </a:prstGeom>
          <a:noFill/>
          <a:ln>
            <a:noFill/>
          </a:ln>
        </p:spPr>
      </p:pic>
      <p:sp>
        <p:nvSpPr>
          <p:cNvPr id="2104" name="Shape 2104"/>
          <p:cNvSpPr/>
          <p:nvPr/>
        </p:nvSpPr>
        <p:spPr>
          <a:xfrm>
            <a:off x="3352801" y="1015327"/>
            <a:ext cx="1850400" cy="2523600"/>
          </a:xfrm>
          <a:prstGeom prst="rect">
            <a:avLst/>
          </a:prstGeom>
          <a:solidFill>
            <a:srgbClr val="00B0F0">
              <a:alpha val="12160"/>
            </a:srgbClr>
          </a:solidFill>
          <a:ln cap="flat" cmpd="sng" w="9525">
            <a:solidFill>
              <a:srgbClr val="4A7DBA"/>
            </a:solidFill>
            <a:prstDash val="solid"/>
            <a:round/>
            <a:headEnd len="med" w="med" type="none"/>
            <a:tailEnd len="med" w="med" type="none"/>
          </a:ln>
          <a:effectLst>
            <a:outerShdw blurRad="39999" rotWithShape="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24226"/>
            <a:ext cx="5319887" cy="83099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sz="24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/>
              <a:t>Rapid Filter </a:t>
            </a:r>
            <a:r>
              <a:rPr lang="en-US" dirty="0" err="1"/>
              <a:t>Intercomparison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962315"/>
            <a:ext cx="8229600" cy="4603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53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200"/>
            <a:ext cx="7467600" cy="63976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NISTAR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9A22D7-0E7A-4EAA-B3C9-BDB341E3F76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52400" y="838200"/>
            <a:ext cx="4343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NIST Advanced Radiometer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NISTAR </a:t>
            </a:r>
            <a:r>
              <a:rPr lang="en-US" dirty="0">
                <a:latin typeface="Arial" pitchFamily="34" charset="0"/>
                <a:cs typeface="Arial" pitchFamily="34" charset="0"/>
              </a:rPr>
              <a:t>measures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solar reflected and Earth emitted irradiance along the Earth-Sun line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 in 4 </a:t>
            </a:r>
            <a:r>
              <a:rPr lang="en-US" dirty="0">
                <a:latin typeface="Arial" pitchFamily="34" charset="0"/>
                <a:cs typeface="Arial" pitchFamily="34" charset="0"/>
              </a:rPr>
              <a:t>broadband channels.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3" descr="DSCF0520"/>
          <p:cNvPicPr>
            <a:picLocks noChangeAspect="1" noChangeArrowheads="1"/>
          </p:cNvPicPr>
          <p:nvPr/>
        </p:nvPicPr>
        <p:blipFill>
          <a:blip r:embed="rId2" cstate="print"/>
          <a:srcRect l="11674" t="6485" r="3688" b="16995"/>
          <a:stretch>
            <a:fillRect/>
          </a:stretch>
        </p:blipFill>
        <p:spPr bwMode="auto">
          <a:xfrm>
            <a:off x="5233086" y="1055053"/>
            <a:ext cx="388620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53314" y="4419600"/>
            <a:ext cx="43948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NISTAR Science Requirements: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NISTAR will provide measurements that could be used to determine the Earth reflected</a:t>
            </a:r>
            <a:r>
              <a:rPr lang="en-US" dirty="0"/>
              <a:t> </a:t>
            </a:r>
            <a:r>
              <a:rPr lang="en-US" dirty="0" smtClean="0"/>
              <a:t>irradiance in the wavelength range of 0.2-100 microns with an accuracy of 1.5% or better.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330858"/>
              </p:ext>
            </p:extLst>
          </p:nvPr>
        </p:nvGraphicFramePr>
        <p:xfrm>
          <a:off x="89558" y="2438400"/>
          <a:ext cx="5077626" cy="185420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1295400"/>
                <a:gridCol w="1447800"/>
                <a:gridCol w="233442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Channel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Wavelengths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Description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Photodiode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0.2 to 1.1 </a:t>
                      </a:r>
                      <a:r>
                        <a:rPr lang="el-GR" sz="1600" dirty="0" smtClean="0">
                          <a:latin typeface="+mj-lt"/>
                        </a:rPr>
                        <a:t>μ</a:t>
                      </a:r>
                      <a:r>
                        <a:rPr lang="en-US" sz="1600" dirty="0" smtClean="0">
                          <a:latin typeface="+mj-lt"/>
                        </a:rPr>
                        <a:t>m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UV-Vis-NIR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Band</a:t>
                      </a:r>
                      <a:r>
                        <a:rPr lang="en-US" sz="1600" baseline="0" dirty="0" smtClean="0">
                          <a:latin typeface="+mj-lt"/>
                        </a:rPr>
                        <a:t> A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0.2 to 100 </a:t>
                      </a:r>
                      <a:r>
                        <a:rPr lang="el-GR" sz="1600" dirty="0" smtClean="0">
                          <a:latin typeface="+mj-lt"/>
                        </a:rPr>
                        <a:t>μ</a:t>
                      </a:r>
                      <a:r>
                        <a:rPr lang="en-US" sz="1600" dirty="0" smtClean="0">
                          <a:latin typeface="+mj-lt"/>
                        </a:rPr>
                        <a:t>m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Total Radiation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Band B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0.2 to 4 </a:t>
                      </a:r>
                      <a:r>
                        <a:rPr lang="el-GR" sz="1600" dirty="0" smtClean="0">
                          <a:latin typeface="+mj-lt"/>
                        </a:rPr>
                        <a:t>μ</a:t>
                      </a:r>
                      <a:r>
                        <a:rPr lang="en-US" sz="1600" dirty="0" smtClean="0">
                          <a:latin typeface="+mj-lt"/>
                        </a:rPr>
                        <a:t>m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Total Solar Reflected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Band C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0.7 to 4</a:t>
                      </a:r>
                      <a:r>
                        <a:rPr lang="el-GR" sz="1600" dirty="0" smtClean="0">
                          <a:latin typeface="+mj-lt"/>
                        </a:rPr>
                        <a:t>μ</a:t>
                      </a:r>
                      <a:r>
                        <a:rPr lang="en-US" sz="1600" dirty="0" smtClean="0">
                          <a:latin typeface="+mj-lt"/>
                        </a:rPr>
                        <a:t>m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j-lt"/>
                        </a:rPr>
                        <a:t>Near IR Solar Reflected</a:t>
                      </a:r>
                      <a:endParaRPr lang="en-US" sz="16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 descr="\\EDGE\Public\Projects\Job#138 NASA NISTAR 2015\Presentations and Reports\NISTAR AGU Presentation\Other Graphics\SourceandBands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910" y="3699958"/>
            <a:ext cx="3451224" cy="313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069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55" name="Shape 2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Lab\Dropbox\L-1 Standards James Team Folder\NISTAR\project folder\PDEarth\previousyear.png" id="2056" name="Shape 205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8600" y="785126"/>
            <a:ext cx="8692019" cy="2563008"/>
          </a:xfrm>
          <a:prstGeom prst="rect">
            <a:avLst/>
          </a:prstGeom>
          <a:noFill/>
          <a:ln>
            <a:noFill/>
          </a:ln>
        </p:spPr>
      </p:pic>
      <p:sp>
        <p:nvSpPr>
          <p:cNvPr id="2057" name="Shape 2057"/>
          <p:cNvSpPr txBox="1"/>
          <p:nvPr/>
        </p:nvSpPr>
        <p:spPr>
          <a:xfrm>
            <a:off x="1371600" y="-28831"/>
            <a:ext cx="7086600" cy="954000"/>
          </a:xfrm>
          <a:prstGeom prst="rect">
            <a:avLst/>
          </a:prstGeom>
          <a:noFill/>
          <a:ln>
            <a:noFill/>
          </a:ln>
          <a:effectLst>
            <a:outerShdw blurRad="50799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Year Data of Earth Photodiode Current</a:t>
            </a:r>
          </a:p>
        </p:txBody>
      </p:sp>
      <p:pic>
        <p:nvPicPr>
          <p:cNvPr id="2058" name="Shape 20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44247" y="3581400"/>
            <a:ext cx="4736069" cy="2660651"/>
          </a:xfrm>
          <a:prstGeom prst="rect">
            <a:avLst/>
          </a:prstGeom>
          <a:noFill/>
          <a:ln>
            <a:noFill/>
          </a:ln>
        </p:spPr>
      </p:pic>
      <p:sp>
        <p:nvSpPr>
          <p:cNvPr id="2059" name="Shape 2059"/>
          <p:cNvSpPr txBox="1"/>
          <p:nvPr/>
        </p:nvSpPr>
        <p:spPr>
          <a:xfrm>
            <a:off x="228602" y="3581400"/>
            <a:ext cx="4472100" cy="1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Very repeatable shape compared to last year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SNR &gt; 6000 compared to the noise of dark space current offset (&lt; 0.01 nA)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Daily variation 15 – 20 nA (~ 25% of average)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Spectrum yields a 1/f slope</a:t>
            </a:r>
          </a:p>
        </p:txBody>
      </p:sp>
      <p:sp>
        <p:nvSpPr>
          <p:cNvPr id="2060" name="Shape 2060"/>
          <p:cNvSpPr txBox="1"/>
          <p:nvPr/>
        </p:nvSpPr>
        <p:spPr>
          <a:xfrm>
            <a:off x="2095500" y="2438400"/>
            <a:ext cx="25146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Mean = 68.8 nA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STD = 9.0 nA</a:t>
            </a:r>
          </a:p>
        </p:txBody>
      </p:sp>
      <p:sp>
        <p:nvSpPr>
          <p:cNvPr id="2061" name="Shape 2061"/>
          <p:cNvSpPr txBox="1"/>
          <p:nvPr/>
        </p:nvSpPr>
        <p:spPr>
          <a:xfrm>
            <a:off x="5213945" y="2477869"/>
            <a:ext cx="25146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Mean = 67.3 nA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STD = 8.7 nA</a:t>
            </a:r>
          </a:p>
        </p:txBody>
      </p:sp>
      <p:cxnSp>
        <p:nvCxnSpPr>
          <p:cNvPr id="2062" name="Shape 2062"/>
          <p:cNvCxnSpPr/>
          <p:nvPr/>
        </p:nvCxnSpPr>
        <p:spPr>
          <a:xfrm>
            <a:off x="5593492" y="4234958"/>
            <a:ext cx="1905000" cy="114300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lg" w="lg" type="stealth"/>
          </a:ln>
          <a:effectLst>
            <a:outerShdw blurRad="39999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2063" name="Shape 2063"/>
          <p:cNvSpPr txBox="1"/>
          <p:nvPr/>
        </p:nvSpPr>
        <p:spPr>
          <a:xfrm>
            <a:off x="5569808" y="4742608"/>
            <a:ext cx="1295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1/f slope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62734" y="6178"/>
            <a:ext cx="6142563" cy="83099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sz="24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/>
              <a:t>Earth PD Current vs. Earth Distance</a:t>
            </a:r>
          </a:p>
        </p:txBody>
      </p:sp>
      <p:pic>
        <p:nvPicPr>
          <p:cNvPr id="5" name="Picture 4" descr="C:\NISTARLocalFolder\output\Level1A\PDEarth\PDEarth_vs_Distanc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8" y="1066800"/>
            <a:ext cx="8001233" cy="415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81641" y="2279618"/>
            <a:ext cx="461665" cy="1911259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PD Current (</a:t>
            </a:r>
            <a:r>
              <a:rPr lang="en-US" dirty="0" err="1" smtClean="0">
                <a:solidFill>
                  <a:srgbClr val="00B0F0"/>
                </a:solidFill>
              </a:rPr>
              <a:t>nA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47563" y="2508218"/>
            <a:ext cx="461665" cy="1911259"/>
          </a:xfrm>
          <a:prstGeom prst="rect">
            <a:avLst/>
          </a:prstGeom>
          <a:solidFill>
            <a:schemeClr val="bg1"/>
          </a:solidFill>
        </p:spPr>
        <p:txBody>
          <a:bodyPr vert="vert" wrap="squar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</a:rPr>
              <a:t>Earth Distance (km)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4953000"/>
            <a:ext cx="4675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Julian Day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8368" y="5544496"/>
            <a:ext cx="7115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Shows clear anti-correlation between the PD current and earth distance</a:t>
            </a:r>
          </a:p>
        </p:txBody>
      </p:sp>
    </p:spTree>
    <p:extLst>
      <p:ext uri="{BB962C8B-B14F-4D97-AF65-F5344CB8AC3E}">
        <p14:creationId xmlns:p14="http://schemas.microsoft.com/office/powerpoint/2010/main" val="277983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2" y="762000"/>
            <a:ext cx="9144000" cy="46342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152400"/>
            <a:ext cx="5105400" cy="46166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sz="24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/>
              <a:t>Earth PD Current vs. SEV Angle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5396271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Normalized to the averaged distance to remove the dependency on the Earth distance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Less SEV angle corresponds to higher PD current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7876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4" name="Shape 2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NISTARLocalFolder\output\Level1B\EarthSignalIrradiance\All.png" id="2065" name="Shape 206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022" y="914400"/>
            <a:ext cx="8954192" cy="5030328"/>
          </a:xfrm>
          <a:prstGeom prst="rect">
            <a:avLst/>
          </a:prstGeom>
          <a:noFill/>
          <a:ln>
            <a:noFill/>
          </a:ln>
        </p:spPr>
      </p:pic>
      <p:sp>
        <p:nvSpPr>
          <p:cNvPr id="2066" name="Shape 2066"/>
          <p:cNvSpPr txBox="1"/>
          <p:nvPr/>
        </p:nvSpPr>
        <p:spPr>
          <a:xfrm>
            <a:off x="1371600" y="-28831"/>
            <a:ext cx="7086600" cy="954000"/>
          </a:xfrm>
          <a:prstGeom prst="rect">
            <a:avLst/>
          </a:prstGeom>
          <a:noFill/>
          <a:ln>
            <a:noFill/>
          </a:ln>
          <a:effectLst>
            <a:outerShdw blurRad="50799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Year Data of Earth Irradiance</a:t>
            </a:r>
          </a:p>
        </p:txBody>
      </p:sp>
      <p:sp>
        <p:nvSpPr>
          <p:cNvPr id="2067" name="Shape 2067"/>
          <p:cNvSpPr txBox="1"/>
          <p:nvPr/>
        </p:nvSpPr>
        <p:spPr>
          <a:xfrm>
            <a:off x="3374711" y="1795849"/>
            <a:ext cx="15021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Mean = 10.2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STD = 1.25</a:t>
            </a:r>
          </a:p>
        </p:txBody>
      </p:sp>
      <p:sp>
        <p:nvSpPr>
          <p:cNvPr id="2068" name="Shape 2068"/>
          <p:cNvSpPr txBox="1"/>
          <p:nvPr/>
        </p:nvSpPr>
        <p:spPr>
          <a:xfrm>
            <a:off x="3403543" y="3276600"/>
            <a:ext cx="15021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Mean = 4.61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STD = 0.748</a:t>
            </a:r>
          </a:p>
        </p:txBody>
      </p:sp>
      <p:sp>
        <p:nvSpPr>
          <p:cNvPr id="2069" name="Shape 2069"/>
          <p:cNvSpPr txBox="1"/>
          <p:nvPr/>
        </p:nvSpPr>
        <p:spPr>
          <a:xfrm>
            <a:off x="3427226" y="4800600"/>
            <a:ext cx="15021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Mean = 1.76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STD = 0.511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70" name="Shape 2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1" name="Shape 207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669" y="914400"/>
            <a:ext cx="8966920" cy="3105960"/>
          </a:xfrm>
          <a:prstGeom prst="rect">
            <a:avLst/>
          </a:prstGeom>
          <a:noFill/>
          <a:ln>
            <a:noFill/>
          </a:ln>
        </p:spPr>
      </p:pic>
      <p:sp>
        <p:nvSpPr>
          <p:cNvPr id="2072" name="Shape 2072"/>
          <p:cNvSpPr txBox="1"/>
          <p:nvPr/>
        </p:nvSpPr>
        <p:spPr>
          <a:xfrm>
            <a:off x="1477709" y="1752600"/>
            <a:ext cx="1828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4/18/2016 RC1 Railed</a:t>
            </a:r>
          </a:p>
        </p:txBody>
      </p:sp>
      <p:sp>
        <p:nvSpPr>
          <p:cNvPr id="2073" name="Shape 2073"/>
          <p:cNvSpPr txBox="1"/>
          <p:nvPr/>
        </p:nvSpPr>
        <p:spPr>
          <a:xfrm>
            <a:off x="6736222" y="6204155"/>
            <a:ext cx="2315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9/15/2017 RC2 Shutter BIT failure</a:t>
            </a:r>
          </a:p>
        </p:txBody>
      </p:sp>
      <p:sp>
        <p:nvSpPr>
          <p:cNvPr id="2074" name="Shape 2074"/>
          <p:cNvSpPr txBox="1"/>
          <p:nvPr/>
        </p:nvSpPr>
        <p:spPr>
          <a:xfrm>
            <a:off x="1477709" y="3186499"/>
            <a:ext cx="3542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6/10/2016 – 7/18/2016 RC bad temperature control</a:t>
            </a:r>
          </a:p>
        </p:txBody>
      </p:sp>
      <p:sp>
        <p:nvSpPr>
          <p:cNvPr id="2075" name="Shape 2075"/>
          <p:cNvSpPr txBox="1"/>
          <p:nvPr/>
        </p:nvSpPr>
        <p:spPr>
          <a:xfrm>
            <a:off x="1535394" y="3472043"/>
            <a:ext cx="3542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8/8/2016 – 8/31/2016 RC bad temperature control</a:t>
            </a:r>
          </a:p>
        </p:txBody>
      </p:sp>
      <p:sp>
        <p:nvSpPr>
          <p:cNvPr id="2076" name="Shape 2076"/>
          <p:cNvSpPr txBox="1"/>
          <p:nvPr/>
        </p:nvSpPr>
        <p:spPr>
          <a:xfrm>
            <a:off x="3810000" y="1295400"/>
            <a:ext cx="28956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9/23/2016 changed to 4 minute autocycle</a:t>
            </a:r>
          </a:p>
        </p:txBody>
      </p:sp>
      <p:sp>
        <p:nvSpPr>
          <p:cNvPr id="2077" name="Shape 2077"/>
          <p:cNvSpPr txBox="1"/>
          <p:nvPr/>
        </p:nvSpPr>
        <p:spPr>
          <a:xfrm>
            <a:off x="4953000" y="2643539"/>
            <a:ext cx="28956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11/2/2016 PID parameter adjustment</a:t>
            </a:r>
          </a:p>
        </p:txBody>
      </p:sp>
      <p:sp>
        <p:nvSpPr>
          <p:cNvPr id="2078" name="Shape 2078"/>
          <p:cNvSpPr txBox="1"/>
          <p:nvPr/>
        </p:nvSpPr>
        <p:spPr>
          <a:xfrm>
            <a:off x="6400800" y="3048000"/>
            <a:ext cx="28956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3/6/2017 - 3/30/2017 RC2 Railed</a:t>
            </a:r>
          </a:p>
        </p:txBody>
      </p:sp>
      <p:cxnSp>
        <p:nvCxnSpPr>
          <p:cNvPr id="2079" name="Shape 2079"/>
          <p:cNvCxnSpPr/>
          <p:nvPr/>
        </p:nvCxnSpPr>
        <p:spPr>
          <a:xfrm>
            <a:off x="2209800" y="2029599"/>
            <a:ext cx="381000" cy="441600"/>
          </a:xfrm>
          <a:prstGeom prst="straightConnector1">
            <a:avLst/>
          </a:prstGeom>
          <a:noFill/>
          <a:ln cap="flat" cmpd="sng" w="25400">
            <a:solidFill>
              <a:schemeClr val="accent5"/>
            </a:solidFill>
            <a:prstDash val="solid"/>
            <a:round/>
            <a:headEnd len="med" w="med" type="none"/>
            <a:tailEnd len="lg" w="lg" type="stealth"/>
          </a:ln>
          <a:effectLst>
            <a:outerShdw blurRad="39999" rotWithShape="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080" name="Shape 2080"/>
          <p:cNvCxnSpPr/>
          <p:nvPr/>
        </p:nvCxnSpPr>
        <p:spPr>
          <a:xfrm flipH="1" rot="10800000">
            <a:off x="3035715" y="2711454"/>
            <a:ext cx="393300" cy="418200"/>
          </a:xfrm>
          <a:prstGeom prst="straightConnector1">
            <a:avLst/>
          </a:prstGeom>
          <a:noFill/>
          <a:ln cap="flat" cmpd="sng" w="25400">
            <a:solidFill>
              <a:schemeClr val="accent5"/>
            </a:solidFill>
            <a:prstDash val="solid"/>
            <a:round/>
            <a:headEnd len="med" w="med" type="none"/>
            <a:tailEnd len="lg" w="lg" type="stealth"/>
          </a:ln>
          <a:effectLst>
            <a:outerShdw blurRad="39999" rotWithShape="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081" name="Shape 2081"/>
          <p:cNvCxnSpPr/>
          <p:nvPr/>
        </p:nvCxnSpPr>
        <p:spPr>
          <a:xfrm flipH="1">
            <a:off x="4538100" y="1593248"/>
            <a:ext cx="414900" cy="595800"/>
          </a:xfrm>
          <a:prstGeom prst="straightConnector1">
            <a:avLst/>
          </a:prstGeom>
          <a:noFill/>
          <a:ln cap="flat" cmpd="sng" w="25400">
            <a:solidFill>
              <a:schemeClr val="accent5"/>
            </a:solidFill>
            <a:prstDash val="solid"/>
            <a:round/>
            <a:headEnd len="med" w="med" type="none"/>
            <a:tailEnd len="lg" w="lg" type="stealth"/>
          </a:ln>
          <a:effectLst>
            <a:outerShdw blurRad="39999" rotWithShape="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082" name="Shape 2082"/>
          <p:cNvCxnSpPr/>
          <p:nvPr/>
        </p:nvCxnSpPr>
        <p:spPr>
          <a:xfrm rot="10800000">
            <a:off x="5019900" y="2362139"/>
            <a:ext cx="161700" cy="281400"/>
          </a:xfrm>
          <a:prstGeom prst="straightConnector1">
            <a:avLst/>
          </a:prstGeom>
          <a:noFill/>
          <a:ln cap="flat" cmpd="sng" w="25400">
            <a:solidFill>
              <a:schemeClr val="accent5"/>
            </a:solidFill>
            <a:prstDash val="solid"/>
            <a:round/>
            <a:headEnd len="med" w="med" type="none"/>
            <a:tailEnd len="lg" w="lg" type="stealth"/>
          </a:ln>
          <a:effectLst>
            <a:outerShdw blurRad="39999" rotWithShape="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083" name="Shape 2083"/>
          <p:cNvCxnSpPr/>
          <p:nvPr/>
        </p:nvCxnSpPr>
        <p:spPr>
          <a:xfrm>
            <a:off x="6629400" y="2643600"/>
            <a:ext cx="0" cy="404400"/>
          </a:xfrm>
          <a:prstGeom prst="straightConnector1">
            <a:avLst/>
          </a:prstGeom>
          <a:noFill/>
          <a:ln cap="flat" cmpd="sng" w="25400">
            <a:solidFill>
              <a:schemeClr val="accent5"/>
            </a:solidFill>
            <a:prstDash val="solid"/>
            <a:round/>
            <a:headEnd len="med" w="med" type="none"/>
            <a:tailEnd len="lg" w="lg" type="stealth"/>
          </a:ln>
          <a:effectLst>
            <a:outerShdw blurRad="39999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2084" name="Shape 2084"/>
          <p:cNvSpPr txBox="1"/>
          <p:nvPr/>
        </p:nvSpPr>
        <p:spPr>
          <a:xfrm>
            <a:off x="6752602" y="4218801"/>
            <a:ext cx="2315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7/4/2017 RC2 Shutter BIT failure</a:t>
            </a:r>
          </a:p>
        </p:txBody>
      </p:sp>
      <p:sp>
        <p:nvSpPr>
          <p:cNvPr id="2085" name="Shape 2085"/>
          <p:cNvSpPr txBox="1"/>
          <p:nvPr/>
        </p:nvSpPr>
        <p:spPr>
          <a:xfrm>
            <a:off x="6736222" y="4535549"/>
            <a:ext cx="2315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7/7/2017 RC3 Shutter BIT failure</a:t>
            </a:r>
          </a:p>
        </p:txBody>
      </p:sp>
      <p:sp>
        <p:nvSpPr>
          <p:cNvPr id="2086" name="Shape 2086"/>
          <p:cNvSpPr txBox="1"/>
          <p:nvPr/>
        </p:nvSpPr>
        <p:spPr>
          <a:xfrm>
            <a:off x="6736222" y="4884502"/>
            <a:ext cx="2315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7/18/2017 RC3 Shutter BIT failure</a:t>
            </a:r>
          </a:p>
        </p:txBody>
      </p:sp>
      <p:sp>
        <p:nvSpPr>
          <p:cNvPr id="2087" name="Shape 2087"/>
          <p:cNvSpPr txBox="1"/>
          <p:nvPr/>
        </p:nvSpPr>
        <p:spPr>
          <a:xfrm>
            <a:off x="6736222" y="5246220"/>
            <a:ext cx="2315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7/27/2017 RC2 Shutter BIT failure</a:t>
            </a:r>
          </a:p>
        </p:txBody>
      </p:sp>
      <p:sp>
        <p:nvSpPr>
          <p:cNvPr id="2088" name="Shape 2088"/>
          <p:cNvSpPr txBox="1"/>
          <p:nvPr/>
        </p:nvSpPr>
        <p:spPr>
          <a:xfrm>
            <a:off x="6736222" y="5590401"/>
            <a:ext cx="2315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7/31/2017 RC1 Shutter BIT failure</a:t>
            </a:r>
          </a:p>
        </p:txBody>
      </p:sp>
      <p:sp>
        <p:nvSpPr>
          <p:cNvPr id="2089" name="Shape 2089"/>
          <p:cNvSpPr txBox="1"/>
          <p:nvPr/>
        </p:nvSpPr>
        <p:spPr>
          <a:xfrm>
            <a:off x="6736222" y="5927156"/>
            <a:ext cx="2315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8/10/2017 RC2 Shutter BIT failure</a:t>
            </a:r>
          </a:p>
        </p:txBody>
      </p:sp>
      <p:sp>
        <p:nvSpPr>
          <p:cNvPr id="2090" name="Shape 2090"/>
          <p:cNvSpPr txBox="1"/>
          <p:nvPr/>
        </p:nvSpPr>
        <p:spPr>
          <a:xfrm>
            <a:off x="0" y="4694257"/>
            <a:ext cx="7315200" cy="1997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-228600" lvl="0" marL="457200" rtl="0">
              <a:spcBef>
                <a:spcPts val="0"/>
              </a:spcBef>
              <a:buChar char="●"/>
            </a:pPr>
            <a:r>
              <a:rPr lang="en-US"/>
              <a:t>Frequent RC shutter BIT failure since July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-US"/>
              <a:t>Had no significant effect on the Earth and on-orbit calibration data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-US"/>
              <a:t>Problem alleviated by power cycle performed in August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NISTARLocalFolder\output\DarkCurre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599"/>
            <a:ext cx="8381650" cy="3886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71599" y="152400"/>
            <a:ext cx="4482571" cy="46166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en-US"/>
            </a:defPPr>
            <a:lvl1pPr>
              <a:spcBef>
                <a:spcPct val="0"/>
              </a:spcBef>
              <a:buNone/>
              <a:defRPr sz="24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/>
              <a:t>Dark Space </a:t>
            </a:r>
            <a:r>
              <a:rPr lang="en-US" dirty="0" smtClean="0"/>
              <a:t>Offset – PD Current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6694" y="5029200"/>
            <a:ext cx="60189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Consistent before and after November 2016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Increased by 30 </a:t>
            </a:r>
            <a:r>
              <a:rPr lang="en-US" dirty="0" err="1" smtClean="0"/>
              <a:t>pA</a:t>
            </a:r>
            <a:r>
              <a:rPr lang="en-US" dirty="0" smtClean="0"/>
              <a:t> after November 2016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Affected by the PID </a:t>
            </a:r>
            <a:r>
              <a:rPr lang="en-US" dirty="0" smtClean="0"/>
              <a:t>parameter adjustment on 11/02/2016?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2" name="Right Arrow 1"/>
          <p:cNvSpPr/>
          <p:nvPr/>
        </p:nvSpPr>
        <p:spPr>
          <a:xfrm rot="16200000">
            <a:off x="5225520" y="2476677"/>
            <a:ext cx="990600" cy="26670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890204" y="1811708"/>
            <a:ext cx="110114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874275" y="3369892"/>
            <a:ext cx="110114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10512" y="2425362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0.03 </a:t>
            </a:r>
            <a:r>
              <a:rPr lang="en-US" dirty="0" err="1" smtClean="0"/>
              <a:t>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86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