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0" r:id="rId1"/>
  </p:sldMasterIdLst>
  <p:notesMasterIdLst>
    <p:notesMasterId r:id="rId6"/>
  </p:notesMasterIdLst>
  <p:sldIdLst>
    <p:sldId id="260" r:id="rId2"/>
    <p:sldId id="256" r:id="rId3"/>
    <p:sldId id="257" r:id="rId4"/>
    <p:sldId id="258" r:id="rId5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138" y="6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●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○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Char char="■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309c4ee8208_0_33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g309c4ee8208_0_33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elfolie">
  <p:cSld name="3_Titelfolie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"/>
          <p:cNvSpPr/>
          <p:nvPr/>
        </p:nvSpPr>
        <p:spPr>
          <a:xfrm>
            <a:off x="6972150" y="114300"/>
            <a:ext cx="1963500" cy="4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Calibri"/>
              <a:buNone/>
            </a:pPr>
            <a:r>
              <a:rPr lang="en-US" sz="12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L1a The 1st Decade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r>
              <a:rPr lang="en-US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DSCOVR EPIC &amp; NISTAR STM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"/>
              <a:buFont typeface="Calibri"/>
              <a:buNone/>
            </a:pPr>
            <a:r>
              <a:rPr lang="en-US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GSFC, </a:t>
            </a: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</a:t>
            </a:r>
            <a:r>
              <a:rPr lang="en-US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r>
            <a:r>
              <a:rPr lang="en-US" sz="1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Oct 202</a:t>
            </a:r>
            <a:r>
              <a:rPr lang="en-US" sz="1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532439" y="4785996"/>
            <a:ext cx="386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0F4DE3-C47E-B7CF-7693-9A1CE79C7F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69D422-B0C1-6364-9722-4275E1CE5C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0078A-797F-2D5B-3E66-1DDF882D1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5AEA-0C98-4B8F-A26B-CD3258193F4E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ED536-CA5F-9CFE-9CB4-F2BD5D109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086EB-C0AE-EC62-9FF7-A2771BADB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AADE-78B7-4D27-BD4D-5E9C2F5AC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7284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91F4B77-2139-52CE-D429-B52869349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5AEA-0C98-4B8F-A26B-CD3258193F4E}" type="datetimeFigureOut">
              <a:rPr lang="en-US" smtClean="0"/>
              <a:t>10/15/2024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CC85DD7-8EEF-3B1F-A60B-CC3219F78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59E37D-FD4F-2F15-8ACB-59988864F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AADE-78B7-4D27-BD4D-5E9C2F5AC4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252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0C0F6-ED5A-69C9-AA8C-9C3A6CC3DD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4600" y="799200"/>
            <a:ext cx="6858000" cy="501272"/>
          </a:xfrm>
        </p:spPr>
        <p:txBody>
          <a:bodyPr/>
          <a:lstStyle/>
          <a:p>
            <a:r>
              <a:rPr lang="en-US" sz="3200" dirty="0"/>
              <a:t>The Future of L1 Observations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FEA3A4-8811-F2ED-AE1C-A7685D082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07000" y="1599928"/>
            <a:ext cx="6858000" cy="1241822"/>
          </a:xfrm>
        </p:spPr>
        <p:txBody>
          <a:bodyPr/>
          <a:lstStyle/>
          <a:p>
            <a:r>
              <a:rPr lang="en-US" dirty="0"/>
              <a:t>Omar Torres</a:t>
            </a:r>
          </a:p>
          <a:p>
            <a:r>
              <a:rPr lang="en-US" dirty="0"/>
              <a:t>Atmospheric Chemistry and Dynamics Laboratory</a:t>
            </a:r>
          </a:p>
          <a:p>
            <a:r>
              <a:rPr lang="en-US" dirty="0"/>
              <a:t>NASA Goddard Space Flight Center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B00308-6C76-3347-289B-E15F18042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D0AADE-78B7-4D27-BD4D-5E9C2F5AC402}" type="slidenum">
              <a:rPr lang="en-US" smtClean="0"/>
              <a:t>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C24C62F-CE05-047F-35B6-86D2E8D0AD89}"/>
              </a:ext>
            </a:extLst>
          </p:cNvPr>
          <p:cNvSpPr txBox="1"/>
          <p:nvPr/>
        </p:nvSpPr>
        <p:spPr>
          <a:xfrm>
            <a:off x="3031200" y="3744000"/>
            <a:ext cx="329288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10</a:t>
            </a:r>
            <a:r>
              <a:rPr lang="en-US" baseline="30000" dirty="0"/>
              <a:t>TH</a:t>
            </a:r>
            <a:r>
              <a:rPr lang="en-US" dirty="0"/>
              <a:t> DSCOVR  Science Team Meeting</a:t>
            </a:r>
          </a:p>
          <a:p>
            <a:pPr algn="ctr"/>
            <a:r>
              <a:rPr lang="en-US" dirty="0"/>
              <a:t>NASA Goddard Space Flight Center</a:t>
            </a:r>
          </a:p>
          <a:p>
            <a:pPr algn="ctr"/>
            <a:r>
              <a:rPr lang="en-US" dirty="0"/>
              <a:t>October 16, 2024</a:t>
            </a:r>
          </a:p>
        </p:txBody>
      </p:sp>
    </p:spTree>
    <p:extLst>
      <p:ext uri="{BB962C8B-B14F-4D97-AF65-F5344CB8AC3E}">
        <p14:creationId xmlns:p14="http://schemas.microsoft.com/office/powerpoint/2010/main" val="1255015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Google Shape;23;p4"/>
          <p:cNvPicPr preferRelativeResize="0"/>
          <p:nvPr/>
        </p:nvPicPr>
        <p:blipFill rotWithShape="1">
          <a:blip r:embed="rId3">
            <a:alphaModFix amt="43000"/>
          </a:blip>
          <a:srcRect l="4798"/>
          <a:stretch/>
        </p:blipFill>
        <p:spPr>
          <a:xfrm rot="10800000">
            <a:off x="-14400" y="0"/>
            <a:ext cx="91501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4"/>
          <p:cNvSpPr txBox="1">
            <a:spLocks noGrp="1"/>
          </p:cNvSpPr>
          <p:nvPr>
            <p:ph type="sldNum" idx="12"/>
          </p:nvPr>
        </p:nvSpPr>
        <p:spPr>
          <a:xfrm>
            <a:off x="8532439" y="4785996"/>
            <a:ext cx="3867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200" b="0" i="0" u="none" strike="noStrike" cap="non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6785517" y="478599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solidFill>
                  <a:srgbClr val="888888"/>
                </a:solidFill>
              </a:rPr>
              <a:t>2</a:t>
            </a:fld>
            <a:endParaRPr>
              <a:solidFill>
                <a:srgbClr val="888888"/>
              </a:solidFill>
            </a:endParaRPr>
          </a:p>
        </p:txBody>
      </p:sp>
      <p:sp>
        <p:nvSpPr>
          <p:cNvPr id="26" name="Google Shape;26;p4"/>
          <p:cNvSpPr txBox="1"/>
          <p:nvPr/>
        </p:nvSpPr>
        <p:spPr>
          <a:xfrm>
            <a:off x="171950" y="47300"/>
            <a:ext cx="6775800" cy="8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dirty="0">
                <a:solidFill>
                  <a:srgbClr val="0000FF"/>
                </a:solidFill>
              </a:rPr>
              <a:t>Lagrange 1:</a:t>
            </a:r>
            <a:endParaRPr sz="2600" b="1" dirty="0">
              <a:solidFill>
                <a:srgbClr val="0000F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 i="1" dirty="0">
                <a:solidFill>
                  <a:srgbClr val="0000FF"/>
                </a:solidFill>
              </a:rPr>
              <a:t>“Observational and Instrumental Heaven”</a:t>
            </a:r>
            <a:endParaRPr sz="2600" b="1" i="1" dirty="0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4"/>
          <p:cNvSpPr txBox="1"/>
          <p:nvPr/>
        </p:nvSpPr>
        <p:spPr>
          <a:xfrm>
            <a:off x="2207425" y="1211400"/>
            <a:ext cx="3377100" cy="365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0%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Nighttime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Small temperature variation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Outside Earth’s radiation belts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50%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Nighttime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Large cyclic temperature variations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Inside Earth’s radiation belts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50%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Nighttime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Large temperature variations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Weather, humidity, bugs, birds, humans …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8" name="Google Shape;28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678575" y="2584812"/>
            <a:ext cx="2347499" cy="1301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30027" y="3683390"/>
            <a:ext cx="1951901" cy="1463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4"/>
          <p:cNvPicPr preferRelativeResize="0"/>
          <p:nvPr/>
        </p:nvPicPr>
        <p:blipFill rotWithShape="1">
          <a:blip r:embed="rId6">
            <a:alphaModFix/>
          </a:blip>
          <a:srcRect l="45709" t="7830" r="25551" b="4680"/>
          <a:stretch/>
        </p:blipFill>
        <p:spPr>
          <a:xfrm>
            <a:off x="8028954" y="3694613"/>
            <a:ext cx="841846" cy="1441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4"/>
          <p:cNvPicPr preferRelativeResize="0"/>
          <p:nvPr/>
        </p:nvPicPr>
        <p:blipFill rotWithShape="1">
          <a:blip r:embed="rId7">
            <a:alphaModFix/>
          </a:blip>
          <a:srcRect t="7114"/>
          <a:stretch/>
        </p:blipFill>
        <p:spPr>
          <a:xfrm>
            <a:off x="6248625" y="893349"/>
            <a:ext cx="2809375" cy="168405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4"/>
          <p:cNvSpPr txBox="1"/>
          <p:nvPr/>
        </p:nvSpPr>
        <p:spPr>
          <a:xfrm>
            <a:off x="-23875" y="4028150"/>
            <a:ext cx="2347500" cy="83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Ground-based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HELL</a:t>
            </a:r>
            <a:endParaRPr sz="24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4"/>
          <p:cNvSpPr txBox="1"/>
          <p:nvPr/>
        </p:nvSpPr>
        <p:spPr>
          <a:xfrm>
            <a:off x="-25300" y="2584800"/>
            <a:ext cx="227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LEO-GEO</a:t>
            </a:r>
            <a:endParaRPr sz="2400" b="1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rPr>
              <a:t>PURGATORY</a:t>
            </a:r>
            <a:endParaRPr sz="2400" b="1">
              <a:solidFill>
                <a:schemeClr val="accent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4"/>
          <p:cNvSpPr txBox="1"/>
          <p:nvPr/>
        </p:nvSpPr>
        <p:spPr>
          <a:xfrm>
            <a:off x="19550" y="1133000"/>
            <a:ext cx="2272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4A86E8"/>
                </a:solidFill>
                <a:latin typeface="Calibri"/>
                <a:ea typeface="Calibri"/>
                <a:cs typeface="Calibri"/>
                <a:sym typeface="Calibri"/>
              </a:rPr>
              <a:t>Lagrange 1 HEAVEN</a:t>
            </a:r>
            <a:endParaRPr sz="2400" b="1">
              <a:solidFill>
                <a:srgbClr val="4A86E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9629A19-2431-90BE-BDC9-5E4FCAD07536}"/>
              </a:ext>
            </a:extLst>
          </p:cNvPr>
          <p:cNvSpPr txBox="1"/>
          <p:nvPr/>
        </p:nvSpPr>
        <p:spPr>
          <a:xfrm>
            <a:off x="467248" y="422032"/>
            <a:ext cx="8267282" cy="38695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600"/>
              </a:spcAft>
            </a:pPr>
            <a:r>
              <a:rPr lang="en-US" sz="1800" b="1" kern="100" dirty="0">
                <a:solidFill>
                  <a:srgbClr val="FF0000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DSCOVR-EPIC sensor: Lessons Learned</a:t>
            </a:r>
          </a:p>
          <a:p>
            <a:pPr algn="ctr">
              <a:lnSpc>
                <a:spcPct val="107000"/>
              </a:lnSpc>
              <a:spcAft>
                <a:spcPts val="600"/>
              </a:spcAft>
            </a:pPr>
            <a:endParaRPr lang="en-US" sz="1350" kern="100" dirty="0">
              <a:solidFill>
                <a:srgbClr val="FF0000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57175" indent="-257175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US" sz="135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applicability of air quality remote sensing techniques from the L-1 vantage point has been convincingly demonstrated by the EPIC sensor over the last decade.</a:t>
            </a:r>
          </a:p>
          <a:p>
            <a:pPr marL="342900">
              <a:lnSpc>
                <a:spcPct val="107000"/>
              </a:lnSpc>
            </a:pPr>
            <a:r>
              <a:rPr lang="en-US" sz="135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257175" indent="-257175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US" sz="135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global diurnal cycle of important tropospheric components such as  tropospheric ozone, aerosols and clouds is better understood thanks to EPIC observations.</a:t>
            </a:r>
          </a:p>
          <a:p>
            <a:pPr marL="342900">
              <a:lnSpc>
                <a:spcPct val="107000"/>
              </a:lnSpc>
            </a:pPr>
            <a:r>
              <a:rPr lang="en-US" sz="135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257175" indent="-257175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US" sz="135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Although GEO observations by recently deployed GEMS and TEMPO sensors on geostationary satellites can produce high resolution, accurate AQ hourly monitoring, their spatial coverage is limited to sub-continental areas.</a:t>
            </a:r>
          </a:p>
          <a:p>
            <a:pPr marL="342900">
              <a:lnSpc>
                <a:spcPct val="107000"/>
              </a:lnSpc>
            </a:pPr>
            <a:r>
              <a:rPr lang="en-US" sz="135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marL="257175" indent="-257175">
              <a:lnSpc>
                <a:spcPct val="107000"/>
              </a:lnSpc>
              <a:buFont typeface="Aptos" panose="020B0004020202020204" pitchFamily="34" charset="0"/>
              <a:buChar char="-"/>
            </a:pPr>
            <a:r>
              <a:rPr lang="en-US" sz="135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L1 observations represent an important complementary, low-cost way of global AQ hourly monitoring.</a:t>
            </a:r>
          </a:p>
          <a:p>
            <a:pPr marL="342900">
              <a:lnSpc>
                <a:spcPct val="107000"/>
              </a:lnSpc>
            </a:pPr>
            <a:r>
              <a:rPr lang="en-US" sz="135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 marL="257175" indent="-257175">
              <a:lnSpc>
                <a:spcPct val="107000"/>
              </a:lnSpc>
              <a:spcAft>
                <a:spcPts val="600"/>
              </a:spcAft>
              <a:buFont typeface="Aptos" panose="020B0004020202020204" pitchFamily="34" charset="0"/>
              <a:buChar char="-"/>
            </a:pPr>
            <a:r>
              <a:rPr lang="en-US" sz="135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The continuation of L1 observations using an improved L1 instrument, higher spatial resolution and enhanced spectral coverage, is recommended.</a:t>
            </a:r>
          </a:p>
        </p:txBody>
      </p:sp>
    </p:spTree>
    <p:extLst>
      <p:ext uri="{BB962C8B-B14F-4D97-AF65-F5344CB8AC3E}">
        <p14:creationId xmlns:p14="http://schemas.microsoft.com/office/powerpoint/2010/main" val="23104937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ap&#10;&#10;Description automatically generated">
            <a:extLst>
              <a:ext uri="{FF2B5EF4-FFF2-40B4-BE49-F238E27FC236}">
                <a16:creationId xmlns:a16="http://schemas.microsoft.com/office/drawing/2014/main" id="{3B3FCB7F-04BF-13E7-139D-06C1EA9FAF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12" y="397897"/>
            <a:ext cx="8003176" cy="4499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899618"/>
      </p:ext>
    </p:extLst>
  </p:cSld>
  <p:clrMapOvr>
    <a:masterClrMapping/>
  </p:clrMapOvr>
</p:sld>
</file>

<file path=ppt/theme/theme1.xml><?xml version="1.0" encoding="utf-8"?>
<a:theme xmlns:a="http://schemas.openxmlformats.org/drawingml/2006/main" name="Benutzerdefiniertes Design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216</Words>
  <Application>Microsoft Office PowerPoint</Application>
  <PresentationFormat>On-screen Show (16:9)</PresentationFormat>
  <Paragraphs>43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Aptos</vt:lpstr>
      <vt:lpstr>Arial</vt:lpstr>
      <vt:lpstr>Calibri</vt:lpstr>
      <vt:lpstr>Benutzerdefiniertes Design</vt:lpstr>
      <vt:lpstr>The Future of L1 Observations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Torres, Omar (GSFC-6140)</dc:creator>
  <cp:lastModifiedBy>Torres, Omar (GSFC-6140)</cp:lastModifiedBy>
  <cp:revision>4</cp:revision>
  <dcterms:modified xsi:type="dcterms:W3CDTF">2024-10-15T19:09:14Z</dcterms:modified>
</cp:coreProperties>
</file>