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20"/>
  </p:notesMasterIdLst>
  <p:handoutMasterIdLst>
    <p:handoutMasterId r:id="rId21"/>
  </p:handoutMasterIdLst>
  <p:sldIdLst>
    <p:sldId id="256" r:id="rId2"/>
    <p:sldId id="263" r:id="rId3"/>
    <p:sldId id="286" r:id="rId4"/>
    <p:sldId id="264" r:id="rId5"/>
    <p:sldId id="258" r:id="rId6"/>
    <p:sldId id="260" r:id="rId7"/>
    <p:sldId id="287" r:id="rId8"/>
    <p:sldId id="291" r:id="rId9"/>
    <p:sldId id="292" r:id="rId10"/>
    <p:sldId id="261" r:id="rId11"/>
    <p:sldId id="262" r:id="rId12"/>
    <p:sldId id="293" r:id="rId13"/>
    <p:sldId id="299" r:id="rId14"/>
    <p:sldId id="296" r:id="rId15"/>
    <p:sldId id="295" r:id="rId16"/>
    <p:sldId id="290" r:id="rId17"/>
    <p:sldId id="297" r:id="rId18"/>
    <p:sldId id="298" r:id="rId1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59"/>
    <p:restoredTop sz="94830"/>
  </p:normalViewPr>
  <p:slideViewPr>
    <p:cSldViewPr snapToGrid="0">
      <p:cViewPr varScale="1">
        <p:scale>
          <a:sx n="146" d="100"/>
          <a:sy n="146" d="100"/>
        </p:scale>
        <p:origin x="184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7" d="100"/>
          <a:sy n="147" d="100"/>
        </p:scale>
        <p:origin x="273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9D9DD32-F645-0875-3416-94626A46D3F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9E0D8C-3AEE-7109-D8A6-BD615AFF8CB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AB4DAC-8EA0-BF46-A639-7C588DC77A22}" type="datetimeFigureOut">
              <a:rPr lang="en-US" smtClean="0"/>
              <a:t>9/28/22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C5C66C-DF87-4759-E397-0B456EA877A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DF7C26-73BD-A805-6F12-C88BE542CE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485E3D-60DB-3B4B-B148-05625FFF08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6425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07608F-E77F-C84E-8D72-CD1E4124F4A9}" type="datetimeFigureOut">
              <a:rPr lang="en-US" smtClean="0"/>
              <a:t>9/28/22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3455E-04EF-C949-B247-9D3F14BC88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4111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plot_corr2.pro in 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gpfsm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/dnb32/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gwen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Blue_NIR_global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/IDL_Code_1Aug22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3B2322"/>
              </a:solidFill>
              <a:effectLst/>
              <a:latin typeface="Courier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455E-04EF-C949-B247-9D3F14BC88C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846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plot_Ref_FR_Tau_Jun29a.pro in 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gpfsm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/dnb32/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gwen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Blue_NIR_global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/IDL_Code_1Aug22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3B2322"/>
              </a:solidFill>
              <a:effectLst/>
              <a:latin typeface="Courier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455E-04EF-C949-B247-9D3F14BC88C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57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plot_Ref_FR_Tau_Jun29a.pro in 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gpfsm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/dnb32/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gwen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Blue_NIR_global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/IDL_Code_1Aug22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3B2322"/>
              </a:solidFill>
              <a:effectLst/>
              <a:latin typeface="Courier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455E-04EF-C949-B247-9D3F14BC88C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79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plot_Ref_FR_Tau_Jun29.pro in 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gpfsm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/dnb32/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gwen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Blue_NIR_global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/IDL_Code_1Aug22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3B2322"/>
              </a:solidFill>
              <a:effectLst/>
              <a:latin typeface="Courier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455E-04EF-C949-B247-9D3F14BC88C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312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plot_Ref_FR_Tau_Jun29.pro in 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gpfsm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/dnb32/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gwen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Blue_NIR_global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/IDL_Code_1Aug22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3B2322"/>
              </a:solidFill>
              <a:effectLst/>
              <a:latin typeface="Courier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455E-04EF-C949-B247-9D3F14BC88C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878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plot_Ref_FR_Tau_Jun29.pro in 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gpfsm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/dnb32/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gwen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</a:t>
            </a:r>
            <a:r>
              <a:rPr lang="en-US" dirty="0" err="1">
                <a:solidFill>
                  <a:srgbClr val="3B2322"/>
                </a:solidFill>
                <a:effectLst/>
                <a:latin typeface="Courier" pitchFamily="2" charset="0"/>
              </a:rPr>
              <a:t>Blue_NIR_global</a:t>
            </a:r>
            <a:r>
              <a:rPr lang="en-US" dirty="0">
                <a:solidFill>
                  <a:srgbClr val="3B2322"/>
                </a:solidFill>
                <a:effectLst/>
                <a:latin typeface="Courier" pitchFamily="2" charset="0"/>
              </a:rPr>
              <a:t>/IDL_Code_1Aug22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rgbClr val="3B2322"/>
              </a:solidFill>
              <a:effectLst/>
              <a:latin typeface="Courier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3455E-04EF-C949-B247-9D3F14BC88C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775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69B98-BE04-A761-790D-1BDB41692E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BEE10F-7126-692F-6A12-E5F2750AC6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52EB57-B59A-10F4-2902-83AD6AD37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D6408-DEA7-50C9-BFAD-9CDFB84A7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61BD30-B55A-D532-1487-E914459B4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8DF2-800C-C348-8B03-2960CA2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32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8AA5E-E931-F3DA-BB36-E07B61B4A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A8E1B-4ABE-FB9C-43EA-3B07EA482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948AD-68EA-77EC-F51D-189E6D03B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173E49-8253-7141-F3F9-F7CC463B5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E041E2-2E66-4E44-3008-BEECFDFB9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8DF2-800C-C348-8B03-2960CA2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618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67C9E-E776-37E8-E110-746F8FD8B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047F7-7AB1-A940-09E8-AFB62C4AA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4B220-CFCA-72F1-EF44-910C2BDC2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8C75D-E0EF-2E70-7E43-0B6577261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5AA3B-CC67-69DB-BAE2-036661E6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8DF2-800C-C348-8B03-2960CA2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00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7FBD4-CAB2-AA26-6011-944115251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A2A9D-09EB-9AA8-B0A6-BA650AF3C3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0A60E8-59F6-BF19-8D6F-E8840944B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CD0051-A2B6-96FA-1409-32E574D03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587CB-1894-EC5E-E8EC-BD99D0FF6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B4800-7994-18CB-7032-FAE0A985B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8DF2-800C-C348-8B03-2960CA2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339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237DD-F1F8-97BA-A2EB-1C09E4C10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516E8-3A8B-ECD1-2C94-56C382321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336474-50A1-F8F7-7BBB-C819BCAE2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3A984-2CA1-F572-107E-202B1CC2FC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5B1487-BB9E-33F8-C484-5FB4143D3D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51530D-C18B-EA11-470B-E169B84FC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4FD89A-5AF4-D1EC-D88D-084F985EC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09D234-8203-54AF-84B4-1E923922C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8DF2-800C-C348-8B03-2960CA2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050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58F79-A810-F90A-4470-9B2DAB292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5063C5-43CB-0A4D-5599-A074C488D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B45BFB-01FD-0A8F-607D-3F5B60898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CEB4E2-6FA8-6928-DF1C-87B529745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8DF2-800C-C348-8B03-2960CA2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2421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84BC43-42F0-CB62-2496-97128968E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B3DD903-1445-45B1-4461-E2B11B669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208D5-2307-6599-06E0-0EF9B19F8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8DF2-800C-C348-8B03-2960CA2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386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978E2-3EED-0D57-74A0-218511E84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9D3981-0190-5447-7E70-73198A098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D7F7C-10ED-A08C-CDF2-272F5DD59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F3EA68-6D06-5FE9-3761-ACCEBCFAE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F1456B-BBF0-E231-4CFC-AE6504C58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CAD456-D334-B04C-3ED9-4B6A75D39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8DF2-800C-C348-8B03-2960CA2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30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5E9FE-68E4-979E-271D-03DFE3FE9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4DBDE1-29C1-A778-810E-38EA85A635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A50EEE-A0A5-E8C3-8EED-6A48FE3617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F45FA-92B6-5359-7D65-839159564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BB9126-7953-E319-7DBC-F78942170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0C5CDC-E9C3-90E2-92C3-7CEA289F8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8DF2-800C-C348-8B03-2960CA2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608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DD6DC-8B8A-ECB8-91F0-080151CA9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05E25E-41A5-1A3F-FA83-2756001D36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E28DA-97A4-77DC-8E27-3468D53CA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13E184-12C5-8D4E-BB88-621BDBE2E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82FC6B-ACB5-87C9-BF27-543A5D8BC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8DF2-800C-C348-8B03-2960CA2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3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15034D-2A91-9A40-2BC4-C73E454D39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4FD2B5-85EF-7C12-9143-E0C1B05574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0BEA72-A5DA-CC22-1493-ACA3CCFC5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B172E-78C6-C000-CAE1-708354BBC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AD42AE-9F67-1CEB-CF72-11DB50889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098DF2-800C-C348-8B03-2960CA26E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48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2B909F-BC5A-9A84-142D-38C233BBE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845DA-A453-EC46-F8E6-94AB5DF40A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1AFE7E-6114-1A3A-DC2D-F1D27AD3A9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September 27-29, 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5B418-83CF-C0AA-7A73-75A6F82C56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DSCOVR EPIC and NISTAR STM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8DC04-EC53-659A-1735-FB9EB1E5C4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864721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10.png"/><Relationship Id="rId18" Type="http://schemas.microsoft.com/office/2007/relationships/hdphoto" Target="../media/hdphoto9.wdp"/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12" Type="http://schemas.microsoft.com/office/2007/relationships/hdphoto" Target="../media/hdphoto6.wdp"/><Relationship Id="rId17" Type="http://schemas.openxmlformats.org/officeDocument/2006/relationships/image" Target="../media/image12.png"/><Relationship Id="rId2" Type="http://schemas.openxmlformats.org/officeDocument/2006/relationships/image" Target="../media/image4.png"/><Relationship Id="rId16" Type="http://schemas.microsoft.com/office/2007/relationships/hdphoto" Target="../media/hdphoto8.wdp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8.png"/><Relationship Id="rId14" Type="http://schemas.microsoft.com/office/2007/relationships/hdphoto" Target="../media/hdphoto7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microsoft.com/office/2007/relationships/hdphoto" Target="../media/hdphoto10.wdp"/><Relationship Id="rId7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microsoft.com/office/2007/relationships/hdphoto" Target="../media/hdphoto11.wdp"/><Relationship Id="rId10" Type="http://schemas.microsoft.com/office/2007/relationships/hdphoto" Target="../media/hdphoto13.wdp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10" Type="http://schemas.openxmlformats.org/officeDocument/2006/relationships/image" Target="../media/image40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emf"/><Relationship Id="rId5" Type="http://schemas.openxmlformats.org/officeDocument/2006/relationships/image" Target="../media/image43.emf"/><Relationship Id="rId4" Type="http://schemas.openxmlformats.org/officeDocument/2006/relationships/image" Target="../media/image4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FC388B-C5DB-FE00-EBCB-829A6DF892C8}"/>
              </a:ext>
            </a:extLst>
          </p:cNvPr>
          <p:cNvSpPr txBox="1"/>
          <p:nvPr/>
        </p:nvSpPr>
        <p:spPr>
          <a:xfrm>
            <a:off x="0" y="18410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Spectral Reflectance Relations from EPIC Observations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31CF0C-DB3E-0171-19AA-4D610CFCE775}"/>
              </a:ext>
            </a:extLst>
          </p:cNvPr>
          <p:cNvSpPr txBox="1"/>
          <p:nvPr/>
        </p:nvSpPr>
        <p:spPr>
          <a:xfrm>
            <a:off x="0" y="711882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Guoyong Wen</a:t>
            </a:r>
            <a:r>
              <a:rPr lang="en-US" baseline="30000" dirty="0"/>
              <a:t>1,2</a:t>
            </a:r>
            <a:r>
              <a:rPr lang="en-US" dirty="0"/>
              <a:t> and Alexander Marshak</a:t>
            </a:r>
            <a:r>
              <a:rPr lang="en-US" baseline="30000" dirty="0"/>
              <a:t>1</a:t>
            </a:r>
          </a:p>
          <a:p>
            <a:pPr algn="ctr"/>
            <a:r>
              <a:rPr lang="en-US" baseline="30000" dirty="0"/>
              <a:t>1</a:t>
            </a:r>
            <a:r>
              <a:rPr lang="en-US" dirty="0"/>
              <a:t>NASA/GSFC Climate and Radiation Lab,</a:t>
            </a:r>
            <a:r>
              <a:rPr lang="en-US" baseline="30000" dirty="0"/>
              <a:t> 2</a:t>
            </a:r>
            <a:r>
              <a:rPr lang="en-US" dirty="0"/>
              <a:t>Morgan State University</a:t>
            </a:r>
            <a:endParaRPr lang="en-US" baseline="30000" dirty="0"/>
          </a:p>
        </p:txBody>
      </p:sp>
      <p:pic>
        <p:nvPicPr>
          <p:cNvPr id="5" name="Picture 4" descr="A picture containing dark&#10;&#10;Description automatically generated">
            <a:extLst>
              <a:ext uri="{FF2B5EF4-FFF2-40B4-BE49-F238E27FC236}">
                <a16:creationId xmlns:a16="http://schemas.microsoft.com/office/drawing/2014/main" id="{299A787F-BA0F-1234-158E-965F40ABE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53643" y="645773"/>
            <a:ext cx="4572000" cy="4572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AC65A9-E7BE-5F27-1120-52F0D2739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743" y="2080831"/>
            <a:ext cx="2483180" cy="1364927"/>
          </a:xfrm>
          <a:prstGeom prst="rect">
            <a:avLst/>
          </a:prstGeom>
        </p:spPr>
      </p:pic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7F5DAAEF-B0C9-9693-814F-BDA34503B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27-29, 2022</a:t>
            </a:r>
            <a:endParaRPr lang="en-US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D1D271AC-139B-AEE7-7C0A-B89BFD523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DSCOVR EPIC and NISTAR STM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207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B84B2ACB-2447-9BFB-7B7A-AA6F82628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370" y="989364"/>
            <a:ext cx="8448844" cy="2743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27AA14B-A5D8-9A21-9A31-B33791126621}"/>
              </a:ext>
            </a:extLst>
          </p:cNvPr>
          <p:cNvSpPr txBox="1"/>
          <p:nvPr/>
        </p:nvSpPr>
        <p:spPr>
          <a:xfrm>
            <a:off x="-92208" y="215153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Reflectance Depends on Wavelength and Surface Type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F0129B-5613-6EB8-DB93-4C73884AF87D}"/>
              </a:ext>
            </a:extLst>
          </p:cNvPr>
          <p:cNvSpPr txBox="1"/>
          <p:nvPr/>
        </p:nvSpPr>
        <p:spPr>
          <a:xfrm>
            <a:off x="234363" y="3957704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 Surface spectral reflectance and cloud reflectance (𝜏=10); (b) Spectral reflectance with atmosphere; (c) Spectral reflectance at 443 nm and 780 nm for cloudy land and ocean. </a:t>
            </a:r>
          </a:p>
        </p:txBody>
      </p:sp>
    </p:spTree>
    <p:extLst>
      <p:ext uri="{BB962C8B-B14F-4D97-AF65-F5344CB8AC3E}">
        <p14:creationId xmlns:p14="http://schemas.microsoft.com/office/powerpoint/2010/main" val="910660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38F137EA-ED76-0F75-F0B7-1C35DBDC9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4760" y="1200150"/>
            <a:ext cx="2743200" cy="2743200"/>
          </a:xfrm>
          <a:prstGeom prst="rect">
            <a:avLst/>
          </a:prstGeom>
        </p:spPr>
      </p:pic>
      <p:pic>
        <p:nvPicPr>
          <p:cNvPr id="3" name="Picture 2" descr="A picture containing satellite, nature, crater, dark&#10;&#10;Description automatically generated">
            <a:extLst>
              <a:ext uri="{FF2B5EF4-FFF2-40B4-BE49-F238E27FC236}">
                <a16:creationId xmlns:a16="http://schemas.microsoft.com/office/drawing/2014/main" id="{6E47A65C-6094-0E8B-B1D9-3D7CDDEAA9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39439" y="-276625"/>
            <a:ext cx="1828800" cy="1828800"/>
          </a:xfrm>
          <a:prstGeom prst="rect">
            <a:avLst/>
          </a:prstGeom>
        </p:spPr>
      </p:pic>
      <p:pic>
        <p:nvPicPr>
          <p:cNvPr id="5" name="Picture 4" descr="A picture containing dark&#10;&#10;Description automatically generated">
            <a:extLst>
              <a:ext uri="{FF2B5EF4-FFF2-40B4-BE49-F238E27FC236}">
                <a16:creationId xmlns:a16="http://schemas.microsoft.com/office/drawing/2014/main" id="{5E00073B-E5BD-1749-B7CA-9B772EAD4F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43210" y="1966078"/>
            <a:ext cx="1828800" cy="1828800"/>
          </a:xfrm>
          <a:prstGeom prst="rect">
            <a:avLst/>
          </a:prstGeom>
        </p:spPr>
      </p:pic>
      <p:pic>
        <p:nvPicPr>
          <p:cNvPr id="7" name="Picture 6" descr="A picture containing porcelain&#10;&#10;Description automatically generated">
            <a:extLst>
              <a:ext uri="{FF2B5EF4-FFF2-40B4-BE49-F238E27FC236}">
                <a16:creationId xmlns:a16="http://schemas.microsoft.com/office/drawing/2014/main" id="{DD171E92-7364-2183-DFF1-001951E2C5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07064" y="3483566"/>
            <a:ext cx="1828800" cy="1828800"/>
          </a:xfrm>
          <a:prstGeom prst="rect">
            <a:avLst/>
          </a:prstGeom>
        </p:spPr>
      </p:pic>
      <p:pic>
        <p:nvPicPr>
          <p:cNvPr id="9" name="Picture 8" descr="A picture containing satellite, porcelain&#10;&#10;Description automatically generated">
            <a:extLst>
              <a:ext uri="{FF2B5EF4-FFF2-40B4-BE49-F238E27FC236}">
                <a16:creationId xmlns:a16="http://schemas.microsoft.com/office/drawing/2014/main" id="{38CD9261-6F51-E5D7-CEF9-A4D0A4A247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67034" y="3591325"/>
            <a:ext cx="1828800" cy="1828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D613A9-5CE1-4E5E-6380-8B338FC4017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24908" y="2720397"/>
            <a:ext cx="1828800" cy="18288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0890744-20CD-D4B9-6F5A-C29CF8DE0187}"/>
              </a:ext>
            </a:extLst>
          </p:cNvPr>
          <p:cNvSpPr txBox="1"/>
          <p:nvPr/>
        </p:nvSpPr>
        <p:spPr>
          <a:xfrm>
            <a:off x="7073228" y="194226"/>
            <a:ext cx="1236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The Pacific </a:t>
            </a:r>
          </a:p>
          <a:p>
            <a:pPr algn="ctr"/>
            <a:r>
              <a:rPr lang="en-US" dirty="0"/>
              <a:t>(1 UTC)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0E2923-6FE4-ED5F-94A0-4586FBAEE2CC}"/>
              </a:ext>
            </a:extLst>
          </p:cNvPr>
          <p:cNvSpPr txBox="1"/>
          <p:nvPr/>
        </p:nvSpPr>
        <p:spPr>
          <a:xfrm>
            <a:off x="8051474" y="1806253"/>
            <a:ext cx="1061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Asia </a:t>
            </a:r>
          </a:p>
          <a:p>
            <a:pPr algn="ctr"/>
            <a:r>
              <a:rPr lang="en-US" dirty="0"/>
              <a:t>(4-6 UTC)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F31F10-B27E-C96F-43B7-7D742A7CE0FE}"/>
              </a:ext>
            </a:extLst>
          </p:cNvPr>
          <p:cNvSpPr txBox="1"/>
          <p:nvPr/>
        </p:nvSpPr>
        <p:spPr>
          <a:xfrm>
            <a:off x="7388125" y="4364531"/>
            <a:ext cx="1587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Africa (10 UTC)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144EA0C-78CC-7A17-B2C5-AD531A12DFD9}"/>
              </a:ext>
            </a:extLst>
          </p:cNvPr>
          <p:cNvSpPr txBox="1"/>
          <p:nvPr/>
        </p:nvSpPr>
        <p:spPr>
          <a:xfrm>
            <a:off x="3193795" y="4480342"/>
            <a:ext cx="1522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Atlantic (13 UTC)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6774BAE-0B75-7F09-EF79-AA31366D13E6}"/>
              </a:ext>
            </a:extLst>
          </p:cNvPr>
          <p:cNvSpPr txBox="1"/>
          <p:nvPr/>
        </p:nvSpPr>
        <p:spPr>
          <a:xfrm>
            <a:off x="1881212" y="3221993"/>
            <a:ext cx="1622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South America (15 UTC)</a:t>
            </a:r>
          </a:p>
        </p:txBody>
      </p:sp>
      <p:pic>
        <p:nvPicPr>
          <p:cNvPr id="33" name="Picture 32" descr="A picture containing porcelain&#10;&#10;Description automatically generated">
            <a:extLst>
              <a:ext uri="{FF2B5EF4-FFF2-40B4-BE49-F238E27FC236}">
                <a16:creationId xmlns:a16="http://schemas.microsoft.com/office/drawing/2014/main" id="{786CC782-BD15-04E1-BF9E-1B0F791C0B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12264" y="1228521"/>
            <a:ext cx="1828800" cy="182880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30C57F75-9F09-5089-E449-CDF1BC64504E}"/>
              </a:ext>
            </a:extLst>
          </p:cNvPr>
          <p:cNvSpPr txBox="1"/>
          <p:nvPr/>
        </p:nvSpPr>
        <p:spPr>
          <a:xfrm>
            <a:off x="2108606" y="2064204"/>
            <a:ext cx="1216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America </a:t>
            </a:r>
          </a:p>
          <a:p>
            <a:r>
              <a:rPr lang="en-US" dirty="0"/>
              <a:t>(17 UTC)</a:t>
            </a:r>
          </a:p>
        </p:txBody>
      </p:sp>
      <p:pic>
        <p:nvPicPr>
          <p:cNvPr id="38" name="Picture 37" descr="A picture containing dark&#10;&#10;Description automatically generated">
            <a:extLst>
              <a:ext uri="{FF2B5EF4-FFF2-40B4-BE49-F238E27FC236}">
                <a16:creationId xmlns:a16="http://schemas.microsoft.com/office/drawing/2014/main" id="{9D2E3C23-8B30-158D-60B7-C1CB0994962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37634" y="-222871"/>
            <a:ext cx="1828800" cy="18288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0AE0F9E4-AB67-EC51-E000-7C1AA0EF4D4E}"/>
              </a:ext>
            </a:extLst>
          </p:cNvPr>
          <p:cNvSpPr txBox="1"/>
          <p:nvPr/>
        </p:nvSpPr>
        <p:spPr>
          <a:xfrm>
            <a:off x="3069047" y="271137"/>
            <a:ext cx="1236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Pacific </a:t>
            </a:r>
          </a:p>
          <a:p>
            <a:r>
              <a:rPr lang="en-US" dirty="0"/>
              <a:t>(23 UTC)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74E8B48-718E-1165-1527-A2616050EA92}"/>
              </a:ext>
            </a:extLst>
          </p:cNvPr>
          <p:cNvSpPr txBox="1"/>
          <p:nvPr/>
        </p:nvSpPr>
        <p:spPr>
          <a:xfrm>
            <a:off x="30953" y="289268"/>
            <a:ext cx="31628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</a:rPr>
              <a:t>Rotation of the Earth leads to the changes of coverage of land, ocean, clouds, resulting temporal variation in global average spectral reflectance</a:t>
            </a:r>
          </a:p>
        </p:txBody>
      </p:sp>
      <p:pic>
        <p:nvPicPr>
          <p:cNvPr id="44" name="Picture 43" descr="A planet from outer space&#10;&#10;Description automatically generated with low confidence">
            <a:extLst>
              <a:ext uri="{FF2B5EF4-FFF2-40B4-BE49-F238E27FC236}">
                <a16:creationId xmlns:a16="http://schemas.microsoft.com/office/drawing/2014/main" id="{340252A5-5208-6E1B-6A3A-CC6ECB2AB4F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73723" y="663158"/>
            <a:ext cx="18288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930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C7DA37F-4F02-7E14-53E8-5D737AF99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243" y="556327"/>
            <a:ext cx="3771900" cy="37719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723D6AF-A497-CD08-BB94-200DBF1AAF9D}"/>
                  </a:ext>
                </a:extLst>
              </p:cNvPr>
              <p:cNvSpPr txBox="1"/>
              <p:nvPr/>
            </p:nvSpPr>
            <p:spPr>
              <a:xfrm>
                <a:off x="3998771" y="2107861"/>
                <a:ext cx="4991986" cy="7309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sz="16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𝑁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num>
                            <m:den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num>
                            <m:den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sup>
                                <m:e>
                                  <m:sSub>
                                    <m:sSubPr>
                                      <m:ctrlP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𝑅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effectLst/>
                                          <a:latin typeface="Cambria Math" panose="02040503050406030204" pitchFamily="18" charset="0"/>
                                          <a:ea typeface="Times New Roman" panose="02020603050405020304" pitchFamily="18" charset="0"/>
                                          <a:cs typeface="Times New Roman" panose="020206030504050203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</m:num>
                            <m:den>
                              <m:sSub>
                                <m:sSubPr>
                                  <m:ctrlP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+…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723D6AF-A497-CD08-BB94-200DBF1AAF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8771" y="2107861"/>
                <a:ext cx="4991986" cy="730969"/>
              </a:xfrm>
              <a:prstGeom prst="rect">
                <a:avLst/>
              </a:prstGeom>
              <a:blipFill>
                <a:blip r:embed="rId3"/>
                <a:stretch>
                  <a:fillRect t="-46552" b="-362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10F8E55-8A56-B7A9-0749-9F7CB1D0F120}"/>
                  </a:ext>
                </a:extLst>
              </p:cNvPr>
              <p:cNvSpPr txBox="1"/>
              <p:nvPr/>
            </p:nvSpPr>
            <p:spPr>
              <a:xfrm>
                <a:off x="4183583" y="3092536"/>
                <a:ext cx="36832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〈"/>
                        <m:endChr m:val="〉"/>
                        <m:ctrlPr>
                          <a:rPr lang="en-US" sz="1600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</m:d>
                    <m:r>
                      <a:rPr lang="en-US" sz="1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6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</m:acc>
                      </m:e>
                      <m: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6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</m:acc>
                      </m:e>
                      <m: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effectLst/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̅"/>
                            <m:ctrlPr>
                              <a:rPr lang="en-US" sz="1600" i="1"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i="1"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</m:acc>
                      </m:e>
                      <m:sub>
                        <m:r>
                          <a:rPr lang="en-US" sz="16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sub>
                    </m:sSub>
                    <m:r>
                      <a:rPr lang="en-US" sz="16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+…</m:t>
                    </m:r>
                  </m:oMath>
                </a14:m>
                <a:r>
                  <a:rPr lang="en-US" sz="1600" dirty="0">
                    <a:effectLst/>
                  </a:rPr>
                  <a:t> </a:t>
                </a:r>
                <a:endParaRPr lang="en-US" sz="1600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10F8E55-8A56-B7A9-0749-9F7CB1D0F1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583" y="3092536"/>
                <a:ext cx="3683224" cy="338554"/>
              </a:xfrm>
              <a:prstGeom prst="rect">
                <a:avLst/>
              </a:prstGeom>
              <a:blipFill>
                <a:blip r:embed="rId4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83CCD85-0F56-1CFA-E167-47F43DFF8A73}"/>
                  </a:ext>
                </a:extLst>
              </p:cNvPr>
              <p:cNvSpPr txBox="1"/>
              <p:nvPr/>
            </p:nvSpPr>
            <p:spPr>
              <a:xfrm>
                <a:off x="4121732" y="3667748"/>
                <a:ext cx="2903744" cy="6885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sz="16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1600" b="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where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</m:acc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83CCD85-0F56-1CFA-E167-47F43DFF8A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1732" y="3667748"/>
                <a:ext cx="2903744" cy="688522"/>
              </a:xfrm>
              <a:prstGeom prst="rect">
                <a:avLst/>
              </a:prstGeom>
              <a:blipFill>
                <a:blip r:embed="rId5"/>
                <a:stretch>
                  <a:fillRect l="-2183" t="-119643" b="-169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58041FAB-1BEF-F62D-0F75-17F955F83012}"/>
              </a:ext>
            </a:extLst>
          </p:cNvPr>
          <p:cNvSpPr txBox="1"/>
          <p:nvPr/>
        </p:nvSpPr>
        <p:spPr>
          <a:xfrm>
            <a:off x="3868659" y="183721"/>
            <a:ext cx="51972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Decompose global average reflectance into contributions from different reflectors, including clear ocean, clear land, cloudy ocean, cloudy land, green vegetation.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AFA6B0-D5CD-4258-1B96-1309EB972E92}"/>
              </a:ext>
            </a:extLst>
          </p:cNvPr>
          <p:cNvSpPr txBox="1"/>
          <p:nvPr/>
        </p:nvSpPr>
        <p:spPr>
          <a:xfrm>
            <a:off x="6676039" y="3355914"/>
            <a:ext cx="2039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Average reflectance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E89339D-68E9-A117-43D7-502182CC4462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4960418" y="2846452"/>
            <a:ext cx="1506876" cy="2028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F82262C-54FD-648E-F23A-FEA5F89D47C4}"/>
              </a:ext>
            </a:extLst>
          </p:cNvPr>
          <p:cNvSpPr txBox="1"/>
          <p:nvPr/>
        </p:nvSpPr>
        <p:spPr>
          <a:xfrm>
            <a:off x="6467294" y="2661786"/>
            <a:ext cx="2059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Fractional coverage 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EC30830-994E-16A8-3106-B1A71F5FEBE3}"/>
              </a:ext>
            </a:extLst>
          </p:cNvPr>
          <p:cNvCxnSpPr>
            <a:cxnSpLocks/>
          </p:cNvCxnSpPr>
          <p:nvPr/>
        </p:nvCxnSpPr>
        <p:spPr>
          <a:xfrm flipH="1" flipV="1">
            <a:off x="5328745" y="4114727"/>
            <a:ext cx="1226309" cy="43821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5B16D9B-73CC-0B91-3408-6F5879CD2C60}"/>
              </a:ext>
            </a:extLst>
          </p:cNvPr>
          <p:cNvSpPr txBox="1"/>
          <p:nvPr/>
        </p:nvSpPr>
        <p:spPr>
          <a:xfrm>
            <a:off x="4366719" y="4461034"/>
            <a:ext cx="4160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Reflectance contribution from </a:t>
            </a:r>
            <a:r>
              <a:rPr lang="en-US" dirty="0" err="1"/>
              <a:t>i</a:t>
            </a:r>
            <a:r>
              <a:rPr lang="en-US" baseline="30000" dirty="0" err="1"/>
              <a:t>th</a:t>
            </a:r>
            <a:r>
              <a:rPr lang="en-US" dirty="0"/>
              <a:t> reflector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4B152A3-BF9F-427E-70FF-C66F094687B8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5133518" y="3446334"/>
            <a:ext cx="1542521" cy="94246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576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, line chart, scatter chart&#10;&#10;Description automatically generated">
            <a:extLst>
              <a:ext uri="{FF2B5EF4-FFF2-40B4-BE49-F238E27FC236}">
                <a16:creationId xmlns:a16="http://schemas.microsoft.com/office/drawing/2014/main" id="{18F600C2-AD00-46BF-A038-3E29C58EBA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21072"/>
            <a:ext cx="7772400" cy="38015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FEAFCEF-A62F-DAE8-131C-DEBBA87061A0}"/>
              </a:ext>
            </a:extLst>
          </p:cNvPr>
          <p:cNvSpPr txBox="1"/>
          <p:nvPr/>
        </p:nvSpPr>
        <p:spPr>
          <a:xfrm rot="16200000">
            <a:off x="-405950" y="2345341"/>
            <a:ext cx="252043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Reflectance Contribution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CDFBB8-D637-C79C-9825-F50673E636DA}"/>
              </a:ext>
            </a:extLst>
          </p:cNvPr>
          <p:cNvSpPr txBox="1"/>
          <p:nvPr/>
        </p:nvSpPr>
        <p:spPr>
          <a:xfrm rot="16200000">
            <a:off x="3488349" y="2345341"/>
            <a:ext cx="252043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Reflectance Contribution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AF3729B-285A-CE58-DAE4-322A46FFD942}"/>
              </a:ext>
            </a:extLst>
          </p:cNvPr>
          <p:cNvSpPr txBox="1"/>
          <p:nvPr/>
        </p:nvSpPr>
        <p:spPr>
          <a:xfrm>
            <a:off x="1" y="61917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Reflectance Contribution is linearly related to fractional coverage</a:t>
            </a:r>
          </a:p>
        </p:txBody>
      </p:sp>
    </p:spTree>
    <p:extLst>
      <p:ext uri="{BB962C8B-B14F-4D97-AF65-F5344CB8AC3E}">
        <p14:creationId xmlns:p14="http://schemas.microsoft.com/office/powerpoint/2010/main" val="14803836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0101B2D9-E5F2-7B8B-383E-EEBD578482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36881" y="2126921"/>
            <a:ext cx="2011680" cy="20116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86D3B1-414B-75B9-4D6C-6836A1299487}"/>
              </a:ext>
            </a:extLst>
          </p:cNvPr>
          <p:cNvSpPr txBox="1"/>
          <p:nvPr/>
        </p:nvSpPr>
        <p:spPr>
          <a:xfrm>
            <a:off x="0" y="4460602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Variation of spectral reflectance is the result of competition of reflectance contribution which is proportional to the change in fractional coverage of reflectors</a:t>
            </a:r>
          </a:p>
        </p:txBody>
      </p:sp>
      <p:pic>
        <p:nvPicPr>
          <p:cNvPr id="6" name="Picture 5" descr="A picture containing satellite, nature, crater, dark&#10;&#10;Description automatically generated">
            <a:extLst>
              <a:ext uri="{FF2B5EF4-FFF2-40B4-BE49-F238E27FC236}">
                <a16:creationId xmlns:a16="http://schemas.microsoft.com/office/drawing/2014/main" id="{66447D79-EC27-A8B0-DB74-A573D382E8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2969" y1="44531" x2="42969" y2="445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824" y="83851"/>
            <a:ext cx="2011680" cy="20116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CD05D4B-101D-BC04-E6DE-3B4AC91DD0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47893" y="0"/>
            <a:ext cx="4221122" cy="42211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9A60B74-DBB7-3835-1DF4-F793223DFFF5}"/>
              </a:ext>
            </a:extLst>
          </p:cNvPr>
          <p:cNvSpPr txBox="1"/>
          <p:nvPr/>
        </p:nvSpPr>
        <p:spPr>
          <a:xfrm>
            <a:off x="1280357" y="77991"/>
            <a:ext cx="9766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1:13UTC</a:t>
            </a:r>
          </a:p>
        </p:txBody>
      </p:sp>
      <p:pic>
        <p:nvPicPr>
          <p:cNvPr id="11" name="Picture 10" descr="A picture containing dark&#10;&#10;Description automatically generated">
            <a:extLst>
              <a:ext uri="{FF2B5EF4-FFF2-40B4-BE49-F238E27FC236}">
                <a16:creationId xmlns:a16="http://schemas.microsoft.com/office/drawing/2014/main" id="{E08D6BDE-2F69-78BA-3B30-76347957ABD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2824" y="2126921"/>
            <a:ext cx="2011680" cy="201168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AB5212-7E54-2048-0290-B5988DE54BA4}"/>
              </a:ext>
            </a:extLst>
          </p:cNvPr>
          <p:cNvSpPr txBox="1"/>
          <p:nvPr/>
        </p:nvSpPr>
        <p:spPr>
          <a:xfrm>
            <a:off x="1253908" y="2092792"/>
            <a:ext cx="102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5:35 UTC</a:t>
            </a:r>
          </a:p>
        </p:txBody>
      </p:sp>
      <p:pic>
        <p:nvPicPr>
          <p:cNvPr id="14" name="Picture 13" descr="A picture containing porcelain&#10;&#10;Description automatically generated">
            <a:extLst>
              <a:ext uri="{FF2B5EF4-FFF2-40B4-BE49-F238E27FC236}">
                <a16:creationId xmlns:a16="http://schemas.microsoft.com/office/drawing/2014/main" id="{74AC2F49-F987-6B16-03BF-5BF279E6FC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36881" y="83851"/>
            <a:ext cx="2011680" cy="20116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16DF653-C7D5-E7D2-7303-6BACBCF471C4}"/>
              </a:ext>
            </a:extLst>
          </p:cNvPr>
          <p:cNvSpPr txBox="1"/>
          <p:nvPr/>
        </p:nvSpPr>
        <p:spPr>
          <a:xfrm>
            <a:off x="7169455" y="2092792"/>
            <a:ext cx="1146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15:24 UTC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E79A6A-4189-C34F-4220-3EC45B9810AC}"/>
              </a:ext>
            </a:extLst>
          </p:cNvPr>
          <p:cNvSpPr txBox="1"/>
          <p:nvPr/>
        </p:nvSpPr>
        <p:spPr>
          <a:xfrm>
            <a:off x="7227965" y="0"/>
            <a:ext cx="102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9:57 UTC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DFF65E-11CD-3297-17B3-91D8DA29D8D9}"/>
              </a:ext>
            </a:extLst>
          </p:cNvPr>
          <p:cNvCxnSpPr>
            <a:cxnSpLocks/>
          </p:cNvCxnSpPr>
          <p:nvPr/>
        </p:nvCxnSpPr>
        <p:spPr>
          <a:xfrm>
            <a:off x="2547893" y="725214"/>
            <a:ext cx="700404" cy="197164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3B49D72-CA08-8643-9A82-DCBA4F3594EA}"/>
              </a:ext>
            </a:extLst>
          </p:cNvPr>
          <p:cNvCxnSpPr>
            <a:cxnSpLocks/>
          </p:cNvCxnSpPr>
          <p:nvPr/>
        </p:nvCxnSpPr>
        <p:spPr>
          <a:xfrm flipV="1">
            <a:off x="2473870" y="2638697"/>
            <a:ext cx="1305650" cy="281047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29DE423-2EE5-CD20-BF72-6AD8BEA9398F}"/>
              </a:ext>
            </a:extLst>
          </p:cNvPr>
          <p:cNvCxnSpPr>
            <a:cxnSpLocks/>
          </p:cNvCxnSpPr>
          <p:nvPr/>
        </p:nvCxnSpPr>
        <p:spPr>
          <a:xfrm flipH="1">
            <a:off x="4517612" y="1004899"/>
            <a:ext cx="2440537" cy="1272559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215A2D8-873F-745E-C771-C147950D6FD2}"/>
              </a:ext>
            </a:extLst>
          </p:cNvPr>
          <p:cNvCxnSpPr>
            <a:cxnSpLocks/>
          </p:cNvCxnSpPr>
          <p:nvPr/>
        </p:nvCxnSpPr>
        <p:spPr>
          <a:xfrm flipH="1">
            <a:off x="5190309" y="3016579"/>
            <a:ext cx="1843178" cy="28397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2292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D096260F-07E6-480F-515A-742D5D67C8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76" y="1350503"/>
            <a:ext cx="5797965" cy="27681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86D3B1-414B-75B9-4D6C-6836A1299487}"/>
              </a:ext>
            </a:extLst>
          </p:cNvPr>
          <p:cNvSpPr txBox="1"/>
          <p:nvPr/>
        </p:nvSpPr>
        <p:spPr>
          <a:xfrm>
            <a:off x="582625" y="4346163"/>
            <a:ext cx="7978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Spectral reflectance from each reflector follows closely to the associated fractional coverage of the reflector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D05D4B-101D-BC04-E6DE-3B4AC91DD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127" y="1140706"/>
            <a:ext cx="3093198" cy="309319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55F507-7EAB-B3D1-1B69-E9542FED6AFE}"/>
              </a:ext>
            </a:extLst>
          </p:cNvPr>
          <p:cNvSpPr txBox="1"/>
          <p:nvPr/>
        </p:nvSpPr>
        <p:spPr>
          <a:xfrm>
            <a:off x="1413862" y="245889"/>
            <a:ext cx="63536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 = R(</a:t>
            </a:r>
            <a:r>
              <a:rPr lang="en-US" dirty="0" err="1"/>
              <a:t>clr</a:t>
            </a:r>
            <a:r>
              <a:rPr lang="en-US" dirty="0"/>
              <a:t> ocean) + R(</a:t>
            </a:r>
            <a:r>
              <a:rPr lang="en-US" dirty="0" err="1"/>
              <a:t>cld</a:t>
            </a:r>
            <a:r>
              <a:rPr lang="en-US" dirty="0"/>
              <a:t> ocean) + R(</a:t>
            </a:r>
            <a:r>
              <a:rPr lang="en-US" dirty="0" err="1"/>
              <a:t>clr</a:t>
            </a:r>
            <a:r>
              <a:rPr lang="en-US" dirty="0"/>
              <a:t> land) + R(</a:t>
            </a:r>
            <a:r>
              <a:rPr lang="en-US" dirty="0" err="1"/>
              <a:t>cld</a:t>
            </a:r>
            <a:r>
              <a:rPr lang="en-US" dirty="0"/>
              <a:t> land) + R(</a:t>
            </a:r>
            <a:r>
              <a:rPr lang="en-US" dirty="0" err="1"/>
              <a:t>vege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39148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FA91DBA8-E690-0453-B8E6-C8D81F0362C0}"/>
              </a:ext>
            </a:extLst>
          </p:cNvPr>
          <p:cNvSpPr txBox="1"/>
          <p:nvPr/>
        </p:nvSpPr>
        <p:spPr>
          <a:xfrm>
            <a:off x="58375" y="3712583"/>
            <a:ext cx="908562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From the Pacific to Asia:       in cloudy and clear ocean;      in cloudy and clear land-&gt; larger increase in both 388 nm and 780 nm.</a:t>
            </a:r>
          </a:p>
          <a:p>
            <a:pPr marL="342900" indent="-342900">
              <a:buAutoNum type="arabicPeriod"/>
            </a:pPr>
            <a:r>
              <a:rPr lang="en-US" dirty="0"/>
              <a:t>From Asia to Africa:       in cloud cover -&gt;      in 388 nm and almost neutral in 780 nm</a:t>
            </a:r>
          </a:p>
          <a:p>
            <a:pPr marL="342900" indent="-342900">
              <a:buAutoNum type="arabicPeriod"/>
            </a:pPr>
            <a:r>
              <a:rPr lang="en-US" dirty="0"/>
              <a:t>From Africa to the Atlantic (13UTC) and S. America:       in 780 nm,      in 388 nm</a:t>
            </a:r>
          </a:p>
          <a:p>
            <a:pPr marL="342900" indent="-342900">
              <a:buFontTx/>
              <a:buAutoNum type="arabicPeriod"/>
            </a:pPr>
            <a:r>
              <a:rPr lang="en-US" dirty="0"/>
              <a:t>From S. America to the Pacific:       in 780 nm,      in 388 nm</a:t>
            </a:r>
          </a:p>
        </p:txBody>
      </p:sp>
      <p:sp>
        <p:nvSpPr>
          <p:cNvPr id="48" name="Down Arrow 47">
            <a:extLst>
              <a:ext uri="{FF2B5EF4-FFF2-40B4-BE49-F238E27FC236}">
                <a16:creationId xmlns:a16="http://schemas.microsoft.com/office/drawing/2014/main" id="{B9D59905-6D62-A3BB-4C59-D16F98194815}"/>
              </a:ext>
            </a:extLst>
          </p:cNvPr>
          <p:cNvSpPr>
            <a:spLocks noChangeAspect="1"/>
          </p:cNvSpPr>
          <p:nvPr/>
        </p:nvSpPr>
        <p:spPr>
          <a:xfrm>
            <a:off x="2770314" y="3822250"/>
            <a:ext cx="201168" cy="20116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Down Arrow 48">
            <a:extLst>
              <a:ext uri="{FF2B5EF4-FFF2-40B4-BE49-F238E27FC236}">
                <a16:creationId xmlns:a16="http://schemas.microsoft.com/office/drawing/2014/main" id="{CAEE67DA-A43E-B647-8F10-9E5641A88550}"/>
              </a:ext>
            </a:extLst>
          </p:cNvPr>
          <p:cNvSpPr>
            <a:spLocks noChangeAspect="1"/>
          </p:cNvSpPr>
          <p:nvPr/>
        </p:nvSpPr>
        <p:spPr>
          <a:xfrm rot="10800000">
            <a:off x="5582837" y="3783830"/>
            <a:ext cx="201168" cy="20116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Down Arrow 49">
            <a:extLst>
              <a:ext uri="{FF2B5EF4-FFF2-40B4-BE49-F238E27FC236}">
                <a16:creationId xmlns:a16="http://schemas.microsoft.com/office/drawing/2014/main" id="{27778CE3-C9BA-2704-79DF-795EF7CB6710}"/>
              </a:ext>
            </a:extLst>
          </p:cNvPr>
          <p:cNvSpPr>
            <a:spLocks noChangeAspect="1"/>
          </p:cNvSpPr>
          <p:nvPr/>
        </p:nvSpPr>
        <p:spPr>
          <a:xfrm>
            <a:off x="2418143" y="4350663"/>
            <a:ext cx="201168" cy="20116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Down Arrow 50">
            <a:extLst>
              <a:ext uri="{FF2B5EF4-FFF2-40B4-BE49-F238E27FC236}">
                <a16:creationId xmlns:a16="http://schemas.microsoft.com/office/drawing/2014/main" id="{F6C8DBB5-9A09-BBDA-CEDB-38EA631A520A}"/>
              </a:ext>
            </a:extLst>
          </p:cNvPr>
          <p:cNvSpPr>
            <a:spLocks noChangeAspect="1"/>
          </p:cNvSpPr>
          <p:nvPr/>
        </p:nvSpPr>
        <p:spPr>
          <a:xfrm>
            <a:off x="3440699" y="4900064"/>
            <a:ext cx="201168" cy="20116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own Arrow 3">
            <a:extLst>
              <a:ext uri="{FF2B5EF4-FFF2-40B4-BE49-F238E27FC236}">
                <a16:creationId xmlns:a16="http://schemas.microsoft.com/office/drawing/2014/main" id="{16D970D5-FF92-DD8B-18BE-D9C1D9708141}"/>
              </a:ext>
            </a:extLst>
          </p:cNvPr>
          <p:cNvSpPr>
            <a:spLocks noChangeAspect="1"/>
          </p:cNvSpPr>
          <p:nvPr/>
        </p:nvSpPr>
        <p:spPr>
          <a:xfrm rot="10800000">
            <a:off x="6627417" y="4605352"/>
            <a:ext cx="201168" cy="20116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>
            <a:extLst>
              <a:ext uri="{FF2B5EF4-FFF2-40B4-BE49-F238E27FC236}">
                <a16:creationId xmlns:a16="http://schemas.microsoft.com/office/drawing/2014/main" id="{722B5836-762E-DFDC-5E9F-96E6CD779BEF}"/>
              </a:ext>
            </a:extLst>
          </p:cNvPr>
          <p:cNvSpPr>
            <a:spLocks noChangeAspect="1"/>
          </p:cNvSpPr>
          <p:nvPr/>
        </p:nvSpPr>
        <p:spPr>
          <a:xfrm rot="10800000">
            <a:off x="4738679" y="4912765"/>
            <a:ext cx="201168" cy="20116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DE657F0-ADB2-1F89-6B7F-609DCCA67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177693"/>
            <a:ext cx="3657600" cy="3657600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CEB6B45D-D8AD-9BA9-C799-0A76589964F6}"/>
              </a:ext>
            </a:extLst>
          </p:cNvPr>
          <p:cNvGrpSpPr/>
          <p:nvPr/>
        </p:nvGrpSpPr>
        <p:grpSpPr>
          <a:xfrm>
            <a:off x="589343" y="184822"/>
            <a:ext cx="3657600" cy="3657600"/>
            <a:chOff x="555000" y="-218445"/>
            <a:chExt cx="3657600" cy="3657600"/>
          </a:xfrm>
        </p:grpSpPr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469E3ABC-CFFB-975D-6D10-59D1F57F4F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5000" y="-218445"/>
              <a:ext cx="3657600" cy="365760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5056ED0-6F69-BBDA-9115-2B3FF7149D23}"/>
                </a:ext>
              </a:extLst>
            </p:cNvPr>
            <p:cNvGrpSpPr/>
            <p:nvPr/>
          </p:nvGrpSpPr>
          <p:grpSpPr>
            <a:xfrm>
              <a:off x="1202923" y="539983"/>
              <a:ext cx="2237776" cy="2295425"/>
              <a:chOff x="1202923" y="539983"/>
              <a:chExt cx="2237776" cy="2295425"/>
            </a:xfrm>
          </p:grpSpPr>
          <p:cxnSp>
            <p:nvCxnSpPr>
              <p:cNvPr id="43" name="Curved Connector 42">
                <a:extLst>
                  <a:ext uri="{FF2B5EF4-FFF2-40B4-BE49-F238E27FC236}">
                    <a16:creationId xmlns:a16="http://schemas.microsoft.com/office/drawing/2014/main" id="{761124F8-6AEB-DDEB-8BC8-19D0187B8352}"/>
                  </a:ext>
                </a:extLst>
              </p:cNvPr>
              <p:cNvCxnSpPr>
                <a:cxnSpLocks/>
              </p:cNvCxnSpPr>
              <p:nvPr/>
            </p:nvCxnSpPr>
            <p:spPr>
              <a:xfrm rot="16200000" flipH="1">
                <a:off x="1081151" y="661755"/>
                <a:ext cx="1223500" cy="979955"/>
              </a:xfrm>
              <a:prstGeom prst="curvedConnector3">
                <a:avLst>
                  <a:gd name="adj1" fmla="val 71353"/>
                </a:avLst>
              </a:prstGeom>
              <a:ln w="412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AE48852A-7730-4C1F-0F0F-F85AB428B48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53859" y="847915"/>
                <a:ext cx="686840" cy="1514003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17763ACF-E76E-031D-F2A6-E54F523F77A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462384" y="634286"/>
                <a:ext cx="1842832" cy="0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FCFDCFE0-7DE7-E806-98D2-CD6EDB4E1C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52250" y="1913903"/>
                <a:ext cx="331550" cy="921505"/>
              </a:xfrm>
              <a:prstGeom prst="straightConnector1">
                <a:avLst/>
              </a:prstGeom>
              <a:ln w="41275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A6B4A130-CF28-3CD0-82AF-74658F9C52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768867" y="1251955"/>
                <a:ext cx="328391" cy="328391"/>
              </a:xfrm>
              <a:prstGeom prst="ellipse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A30270F9-00C9-0602-1A9F-DC5717BC76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2176344" y="692253"/>
                <a:ext cx="328391" cy="328391"/>
              </a:xfrm>
              <a:prstGeom prst="ellipse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D6FFD47F-6F1B-6371-6339-216B9734FF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653567" y="1020644"/>
                <a:ext cx="328391" cy="328391"/>
              </a:xfrm>
              <a:prstGeom prst="ellipse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7D6FAA6A-412B-C091-E65C-8D20231130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73063" y="2234613"/>
                <a:ext cx="328391" cy="328391"/>
              </a:xfrm>
              <a:prstGeom prst="ellipse">
                <a:avLst/>
              </a:prstGeom>
              <a:noFill/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>
                    <a:solidFill>
                      <a:schemeClr val="tx1"/>
                    </a:solidFill>
                  </a:rPr>
                  <a:t>4</a:t>
                </a:r>
              </a:p>
            </p:txBody>
          </p:sp>
        </p:grpSp>
      </p:grpSp>
      <p:sp>
        <p:nvSpPr>
          <p:cNvPr id="2" name="Down Arrow 1">
            <a:extLst>
              <a:ext uri="{FF2B5EF4-FFF2-40B4-BE49-F238E27FC236}">
                <a16:creationId xmlns:a16="http://schemas.microsoft.com/office/drawing/2014/main" id="{96CD4633-84FA-4B44-233B-D64DC846E992}"/>
              </a:ext>
            </a:extLst>
          </p:cNvPr>
          <p:cNvSpPr>
            <a:spLocks noChangeAspect="1"/>
          </p:cNvSpPr>
          <p:nvPr/>
        </p:nvSpPr>
        <p:spPr>
          <a:xfrm>
            <a:off x="4246943" y="4367397"/>
            <a:ext cx="201168" cy="20116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own Arrow 2">
            <a:extLst>
              <a:ext uri="{FF2B5EF4-FFF2-40B4-BE49-F238E27FC236}">
                <a16:creationId xmlns:a16="http://schemas.microsoft.com/office/drawing/2014/main" id="{A339558B-FB56-1372-A060-8D3386928D48}"/>
              </a:ext>
            </a:extLst>
          </p:cNvPr>
          <p:cNvSpPr>
            <a:spLocks noChangeAspect="1"/>
          </p:cNvSpPr>
          <p:nvPr/>
        </p:nvSpPr>
        <p:spPr>
          <a:xfrm>
            <a:off x="5305035" y="4614062"/>
            <a:ext cx="201168" cy="20116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986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C918B5D-34F0-B3ED-3AA5-E16BA9EA6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94" y="103280"/>
            <a:ext cx="3968751" cy="396875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FA91DBA8-E690-0453-B8E6-C8D81F0362C0}"/>
              </a:ext>
            </a:extLst>
          </p:cNvPr>
          <p:cNvSpPr txBox="1"/>
          <p:nvPr/>
        </p:nvSpPr>
        <p:spPr>
          <a:xfrm>
            <a:off x="-31724" y="3996870"/>
            <a:ext cx="9085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/>
              <a:t>From the Pacific to Asia:     in 388 nm and      in 780 nm.</a:t>
            </a:r>
          </a:p>
          <a:p>
            <a:pPr marL="342900" indent="-342900">
              <a:buAutoNum type="arabicPeriod"/>
            </a:pPr>
            <a:r>
              <a:rPr lang="en-US" dirty="0"/>
              <a:t>From Asia to Africa:       in 780 nm and almost neutral in 388 nm</a:t>
            </a:r>
          </a:p>
          <a:p>
            <a:pPr marL="342900" indent="-342900">
              <a:buAutoNum type="arabicPeriod"/>
            </a:pPr>
            <a:r>
              <a:rPr lang="en-US" dirty="0"/>
              <a:t>….</a:t>
            </a:r>
          </a:p>
        </p:txBody>
      </p:sp>
      <p:sp>
        <p:nvSpPr>
          <p:cNvPr id="48" name="Down Arrow 47">
            <a:extLst>
              <a:ext uri="{FF2B5EF4-FFF2-40B4-BE49-F238E27FC236}">
                <a16:creationId xmlns:a16="http://schemas.microsoft.com/office/drawing/2014/main" id="{B9D59905-6D62-A3BB-4C59-D16F98194815}"/>
              </a:ext>
            </a:extLst>
          </p:cNvPr>
          <p:cNvSpPr>
            <a:spLocks noChangeAspect="1"/>
          </p:cNvSpPr>
          <p:nvPr/>
        </p:nvSpPr>
        <p:spPr>
          <a:xfrm>
            <a:off x="2666529" y="4095062"/>
            <a:ext cx="201168" cy="20116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9" name="Down Arrow 48">
            <a:extLst>
              <a:ext uri="{FF2B5EF4-FFF2-40B4-BE49-F238E27FC236}">
                <a16:creationId xmlns:a16="http://schemas.microsoft.com/office/drawing/2014/main" id="{CAEE67DA-A43E-B647-8F10-9E5641A88550}"/>
              </a:ext>
            </a:extLst>
          </p:cNvPr>
          <p:cNvSpPr/>
          <p:nvPr/>
        </p:nvSpPr>
        <p:spPr>
          <a:xfrm rot="10800000">
            <a:off x="4306714" y="4072010"/>
            <a:ext cx="204374" cy="19952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B7A4B4-A04F-E6EC-D5DD-3C5B862FC6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152" y="28142"/>
            <a:ext cx="3968749" cy="3968749"/>
          </a:xfrm>
          <a:prstGeom prst="rect">
            <a:avLst/>
          </a:prstGeom>
        </p:spPr>
      </p:pic>
      <p:sp>
        <p:nvSpPr>
          <p:cNvPr id="15" name="Down Arrow 14">
            <a:extLst>
              <a:ext uri="{FF2B5EF4-FFF2-40B4-BE49-F238E27FC236}">
                <a16:creationId xmlns:a16="http://schemas.microsoft.com/office/drawing/2014/main" id="{B924A1E8-F310-9F14-5A65-124696CE4243}"/>
              </a:ext>
            </a:extLst>
          </p:cNvPr>
          <p:cNvSpPr>
            <a:spLocks noChangeAspect="1"/>
          </p:cNvSpPr>
          <p:nvPr/>
        </p:nvSpPr>
        <p:spPr>
          <a:xfrm rot="10800000">
            <a:off x="2301882" y="4357061"/>
            <a:ext cx="201168" cy="201168"/>
          </a:xfrm>
          <a:prstGeom prst="downArrow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Circular Arrow 28">
            <a:extLst>
              <a:ext uri="{FF2B5EF4-FFF2-40B4-BE49-F238E27FC236}">
                <a16:creationId xmlns:a16="http://schemas.microsoft.com/office/drawing/2014/main" id="{92555D09-C0A9-19B4-8D53-5F6346245616}"/>
              </a:ext>
            </a:extLst>
          </p:cNvPr>
          <p:cNvSpPr>
            <a:spLocks noChangeAspect="1"/>
          </p:cNvSpPr>
          <p:nvPr/>
        </p:nvSpPr>
        <p:spPr>
          <a:xfrm>
            <a:off x="1351400" y="744150"/>
            <a:ext cx="1452281" cy="1452281"/>
          </a:xfrm>
          <a:prstGeom prst="circularArrow">
            <a:avLst>
              <a:gd name="adj1" fmla="val 2276"/>
              <a:gd name="adj2" fmla="val 1307458"/>
              <a:gd name="adj3" fmla="val 20634907"/>
              <a:gd name="adj4" fmla="val 4933400"/>
              <a:gd name="adj5" fmla="val 1218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Circular Arrow 29">
            <a:extLst>
              <a:ext uri="{FF2B5EF4-FFF2-40B4-BE49-F238E27FC236}">
                <a16:creationId xmlns:a16="http://schemas.microsoft.com/office/drawing/2014/main" id="{60C93A71-A055-06F7-FBEE-707DDC9A17B3}"/>
              </a:ext>
            </a:extLst>
          </p:cNvPr>
          <p:cNvSpPr>
            <a:spLocks noChangeAspect="1"/>
          </p:cNvSpPr>
          <p:nvPr/>
        </p:nvSpPr>
        <p:spPr>
          <a:xfrm flipV="1">
            <a:off x="1580994" y="2111160"/>
            <a:ext cx="2553016" cy="1452279"/>
          </a:xfrm>
          <a:prstGeom prst="circularArrow">
            <a:avLst>
              <a:gd name="adj1" fmla="val 2276"/>
              <a:gd name="adj2" fmla="val 1307458"/>
              <a:gd name="adj3" fmla="val 20634907"/>
              <a:gd name="adj4" fmla="val 9207260"/>
              <a:gd name="adj5" fmla="val 1218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B81B5CCB-606F-4B96-9AD0-860F0FAEABE4}"/>
              </a:ext>
            </a:extLst>
          </p:cNvPr>
          <p:cNvSpPr/>
          <p:nvPr/>
        </p:nvSpPr>
        <p:spPr>
          <a:xfrm>
            <a:off x="1193587" y="2087655"/>
            <a:ext cx="2727609" cy="1163918"/>
          </a:xfrm>
          <a:prstGeom prst="arc">
            <a:avLst/>
          </a:prstGeom>
          <a:ln w="317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CD401A5A-B321-84CB-2E35-6827D91EC966}"/>
              </a:ext>
            </a:extLst>
          </p:cNvPr>
          <p:cNvSpPr/>
          <p:nvPr/>
        </p:nvSpPr>
        <p:spPr>
          <a:xfrm rot="2610560">
            <a:off x="1561832" y="1430556"/>
            <a:ext cx="815566" cy="1163918"/>
          </a:xfrm>
          <a:prstGeom prst="arc">
            <a:avLst>
              <a:gd name="adj1" fmla="val 17435987"/>
              <a:gd name="adj2" fmla="val 2107118"/>
            </a:avLst>
          </a:prstGeom>
          <a:ln w="317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4E0C8914-616F-36FB-DA94-A7CB8F6A2B1F}"/>
              </a:ext>
            </a:extLst>
          </p:cNvPr>
          <p:cNvSpPr/>
          <p:nvPr/>
        </p:nvSpPr>
        <p:spPr>
          <a:xfrm rot="1014590" flipV="1">
            <a:off x="1479771" y="1783477"/>
            <a:ext cx="1127462" cy="216107"/>
          </a:xfrm>
          <a:prstGeom prst="arc">
            <a:avLst>
              <a:gd name="adj1" fmla="val 16200000"/>
              <a:gd name="adj2" fmla="val 21579830"/>
            </a:avLst>
          </a:prstGeom>
          <a:ln w="317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4E9C613A-4970-61F9-075C-BB7A4F8CD5AF}"/>
              </a:ext>
            </a:extLst>
          </p:cNvPr>
          <p:cNvSpPr/>
          <p:nvPr/>
        </p:nvSpPr>
        <p:spPr>
          <a:xfrm rot="693926">
            <a:off x="1751815" y="917210"/>
            <a:ext cx="815566" cy="1163918"/>
          </a:xfrm>
          <a:prstGeom prst="arc">
            <a:avLst>
              <a:gd name="adj1" fmla="val 19943970"/>
              <a:gd name="adj2" fmla="val 2107118"/>
            </a:avLst>
          </a:prstGeom>
          <a:ln w="317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277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012663-45A9-46C3-EF82-990DB63B4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5643" y="131035"/>
            <a:ext cx="2286000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18511C-BF0B-3325-B5F0-E924EDCE6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2571750"/>
            <a:ext cx="2286000" cy="2286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93D273-EFAA-7615-6C99-4ED2492D1F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5643" y="2499677"/>
            <a:ext cx="2286000" cy="2286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4F1F7C2-C192-00D0-A6C5-8211FE23BD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0" y="131035"/>
            <a:ext cx="2286000" cy="2286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4B6627-5E5E-91ED-E0F3-C07042C045D6}"/>
              </a:ext>
            </a:extLst>
          </p:cNvPr>
          <p:cNvSpPr txBox="1"/>
          <p:nvPr/>
        </p:nvSpPr>
        <p:spPr>
          <a:xfrm>
            <a:off x="0" y="1348921"/>
            <a:ext cx="393422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RCs are linearly related to fractional coverage.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388 nm, RC is most sensitive to CF and less sensitive to clear surface faction (~0.35 vs ~0.2)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780nm, RC is most sensitive to CF over land followed by clear land faction including green vegetation, and CF of cloudy ocean; least sensitive to clear ocean fraction (~0.38, ~0.27, vs ~0.06)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847531-BCB6-B6E9-622C-2E9DC44A58A6}"/>
                  </a:ext>
                </a:extLst>
              </p:cNvPr>
              <p:cNvSpPr txBox="1"/>
              <p:nvPr/>
            </p:nvSpPr>
            <p:spPr>
              <a:xfrm>
                <a:off x="0" y="131035"/>
                <a:ext cx="4315936" cy="9347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〈"/>
                          <m:endChr m:val="〉"/>
                          <m:ctrlPr>
                            <a:rPr lang="en-US" sz="16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𝑅</m:t>
                          </m:r>
                        </m:e>
                      </m:d>
                      <m:r>
                        <a:rPr lang="en-US" sz="1600" i="1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bHide m:val="on"/>
                          <m:supHide m:val="on"/>
                          <m:ctrlPr>
                            <a:rPr lang="en-US" sz="16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1600" i="1"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1600" b="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where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reflectance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b="0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600" i="1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ontribution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RC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)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from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ith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reflector</m:t>
                      </m:r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latin typeface="Cambria Math" panose="02040503050406030204" pitchFamily="18" charset="0"/>
                        </a:rPr>
                        <m:t>type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2847531-BCB6-B6E9-622C-2E9DC44A5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131035"/>
                <a:ext cx="4315936" cy="934743"/>
              </a:xfrm>
              <a:prstGeom prst="rect">
                <a:avLst/>
              </a:prstGeom>
              <a:blipFill>
                <a:blip r:embed="rId6"/>
                <a:stretch>
                  <a:fillRect t="-91892" b="-1040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3325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D4E101-8F39-C1F9-870A-3B0F2183BC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445" y="516082"/>
            <a:ext cx="4114800" cy="4114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D2426C-3CA5-8379-A4C3-F30C990E56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531" y="516082"/>
            <a:ext cx="4114800" cy="4114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4313DC-B4CF-E09A-E6F3-656CC76F9C7C}"/>
              </a:ext>
            </a:extLst>
          </p:cNvPr>
          <p:cNvSpPr txBox="1"/>
          <p:nvPr/>
        </p:nvSpPr>
        <p:spPr>
          <a:xfrm>
            <a:off x="0" y="2052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Variations of Fractional Coverage with Time</a:t>
            </a:r>
          </a:p>
        </p:txBody>
      </p:sp>
    </p:spTree>
    <p:extLst>
      <p:ext uri="{BB962C8B-B14F-4D97-AF65-F5344CB8AC3E}">
        <p14:creationId xmlns:p14="http://schemas.microsoft.com/office/powerpoint/2010/main" val="2459034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4494196-068B-49E9-79D6-330FDB461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7675" y="0"/>
            <a:ext cx="3200400" cy="3200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A88E3D-FFD9-F9B2-3BB5-DC4B4ABD6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0682" y="-620"/>
            <a:ext cx="3200400" cy="3200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918B5D-34F0-B3ED-3AA5-E16BA9EA64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579" y="-145571"/>
            <a:ext cx="3200400" cy="3200400"/>
          </a:xfrm>
          <a:prstGeom prst="rect">
            <a:avLst/>
          </a:prstGeom>
        </p:spPr>
      </p:pic>
      <p:sp>
        <p:nvSpPr>
          <p:cNvPr id="29" name="Circular Arrow 28">
            <a:extLst>
              <a:ext uri="{FF2B5EF4-FFF2-40B4-BE49-F238E27FC236}">
                <a16:creationId xmlns:a16="http://schemas.microsoft.com/office/drawing/2014/main" id="{92555D09-C0A9-19B4-8D53-5F6346245616}"/>
              </a:ext>
            </a:extLst>
          </p:cNvPr>
          <p:cNvSpPr>
            <a:spLocks noChangeAspect="1"/>
          </p:cNvSpPr>
          <p:nvPr/>
        </p:nvSpPr>
        <p:spPr>
          <a:xfrm>
            <a:off x="691242" y="382973"/>
            <a:ext cx="1163919" cy="1163919"/>
          </a:xfrm>
          <a:prstGeom prst="circularArrow">
            <a:avLst>
              <a:gd name="adj1" fmla="val 2276"/>
              <a:gd name="adj2" fmla="val 1307458"/>
              <a:gd name="adj3" fmla="val 20634907"/>
              <a:gd name="adj4" fmla="val 4933400"/>
              <a:gd name="adj5" fmla="val 1218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Circular Arrow 29">
            <a:extLst>
              <a:ext uri="{FF2B5EF4-FFF2-40B4-BE49-F238E27FC236}">
                <a16:creationId xmlns:a16="http://schemas.microsoft.com/office/drawing/2014/main" id="{60C93A71-A055-06F7-FBEE-707DDC9A17B3}"/>
              </a:ext>
            </a:extLst>
          </p:cNvPr>
          <p:cNvSpPr>
            <a:spLocks noChangeAspect="1"/>
          </p:cNvSpPr>
          <p:nvPr/>
        </p:nvSpPr>
        <p:spPr>
          <a:xfrm flipV="1">
            <a:off x="817557" y="1404983"/>
            <a:ext cx="2234661" cy="1250774"/>
          </a:xfrm>
          <a:prstGeom prst="circularArrow">
            <a:avLst>
              <a:gd name="adj1" fmla="val 2276"/>
              <a:gd name="adj2" fmla="val 1266964"/>
              <a:gd name="adj3" fmla="val 20634907"/>
              <a:gd name="adj4" fmla="val 9572123"/>
              <a:gd name="adj5" fmla="val 1218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Arc 31">
            <a:extLst>
              <a:ext uri="{FF2B5EF4-FFF2-40B4-BE49-F238E27FC236}">
                <a16:creationId xmlns:a16="http://schemas.microsoft.com/office/drawing/2014/main" id="{B81B5CCB-606F-4B96-9AD0-860F0FAEABE4}"/>
              </a:ext>
            </a:extLst>
          </p:cNvPr>
          <p:cNvSpPr/>
          <p:nvPr/>
        </p:nvSpPr>
        <p:spPr>
          <a:xfrm>
            <a:off x="397974" y="1454629"/>
            <a:ext cx="2468171" cy="1043722"/>
          </a:xfrm>
          <a:prstGeom prst="arc">
            <a:avLst/>
          </a:prstGeom>
          <a:ln w="317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Arc 34">
            <a:extLst>
              <a:ext uri="{FF2B5EF4-FFF2-40B4-BE49-F238E27FC236}">
                <a16:creationId xmlns:a16="http://schemas.microsoft.com/office/drawing/2014/main" id="{CD401A5A-B321-84CB-2E35-6827D91EC966}"/>
              </a:ext>
            </a:extLst>
          </p:cNvPr>
          <p:cNvSpPr/>
          <p:nvPr/>
        </p:nvSpPr>
        <p:spPr>
          <a:xfrm rot="4012294">
            <a:off x="850206" y="901939"/>
            <a:ext cx="703467" cy="917068"/>
          </a:xfrm>
          <a:prstGeom prst="arc">
            <a:avLst>
              <a:gd name="adj1" fmla="val 17435987"/>
              <a:gd name="adj2" fmla="val 2107118"/>
            </a:avLst>
          </a:prstGeom>
          <a:ln w="317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4E0C8914-616F-36FB-DA94-A7CB8F6A2B1F}"/>
              </a:ext>
            </a:extLst>
          </p:cNvPr>
          <p:cNvSpPr/>
          <p:nvPr/>
        </p:nvSpPr>
        <p:spPr>
          <a:xfrm rot="738974" flipV="1">
            <a:off x="903631" y="1249772"/>
            <a:ext cx="901408" cy="163464"/>
          </a:xfrm>
          <a:prstGeom prst="arc">
            <a:avLst>
              <a:gd name="adj1" fmla="val 16200000"/>
              <a:gd name="adj2" fmla="val 21579830"/>
            </a:avLst>
          </a:prstGeom>
          <a:ln w="317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rc 36">
            <a:extLst>
              <a:ext uri="{FF2B5EF4-FFF2-40B4-BE49-F238E27FC236}">
                <a16:creationId xmlns:a16="http://schemas.microsoft.com/office/drawing/2014/main" id="{4E9C613A-4970-61F9-075C-BB7A4F8CD5AF}"/>
              </a:ext>
            </a:extLst>
          </p:cNvPr>
          <p:cNvSpPr/>
          <p:nvPr/>
        </p:nvSpPr>
        <p:spPr>
          <a:xfrm rot="693926">
            <a:off x="1174440" y="724134"/>
            <a:ext cx="517722" cy="772608"/>
          </a:xfrm>
          <a:prstGeom prst="arc">
            <a:avLst>
              <a:gd name="adj1" fmla="val 19943970"/>
              <a:gd name="adj2" fmla="val 2107118"/>
            </a:avLst>
          </a:prstGeom>
          <a:ln w="31750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EF5D86-1F99-B481-3159-430B1FA0824E}"/>
              </a:ext>
            </a:extLst>
          </p:cNvPr>
          <p:cNvSpPr txBox="1"/>
          <p:nvPr/>
        </p:nvSpPr>
        <p:spPr>
          <a:xfrm>
            <a:off x="0" y="3048641"/>
            <a:ext cx="90856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Ref(780) is much more variable than Ref(388) because large surface contract between ocean and land for the NIR compared to the near-UV.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From the Pacific to Asia (0-8 UTC): larger increase in land (cloudy and clear) contributions leads to an increase in Ref(780nm);   a larger decrease in cloudy ocean contribution compared to land (clear and cloudy) leads to a slightly decrease in Ref(388nm).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From Asia to Africa (8-10 UTC): an increase in Ref(780nm), almost neutral in Ref(388nm).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815616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FA91DBA8-E690-0453-B8E6-C8D81F0362C0}"/>
              </a:ext>
            </a:extLst>
          </p:cNvPr>
          <p:cNvSpPr txBox="1"/>
          <p:nvPr/>
        </p:nvSpPr>
        <p:spPr>
          <a:xfrm>
            <a:off x="0" y="14001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Correlation of Reflectance Contributions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79E30E-23CA-F6A6-CDD6-FF004FD5D8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29" y="244833"/>
            <a:ext cx="2286000" cy="2286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F390A3-D479-C4EE-636A-45AB25D83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29" y="2345311"/>
            <a:ext cx="2286000" cy="2286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7E9051E-E117-5242-1054-7BF45D31C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4809" y="218351"/>
            <a:ext cx="2286000" cy="2286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91CAA27-7C4A-62C1-CB18-98D342C5F7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0119" y="232598"/>
            <a:ext cx="2286000" cy="22860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0B9C253-2E08-A508-106C-45E3A892D1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0" y="2345311"/>
            <a:ext cx="2286000" cy="2286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67DB542-F963-36EA-95E3-EFE19008D6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254" y="221343"/>
            <a:ext cx="2286000" cy="228600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8C6C048-030F-2223-4E4D-AC4E3545BA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72000" y="2345311"/>
            <a:ext cx="2286000" cy="2286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21717B17-0E05-F3FA-F0D5-794E90679D6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58000" y="2345311"/>
            <a:ext cx="2286000" cy="2286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9740B5F-CE61-0809-11F2-954E7A5DDF09}"/>
              </a:ext>
            </a:extLst>
          </p:cNvPr>
          <p:cNvSpPr txBox="1"/>
          <p:nvPr/>
        </p:nvSpPr>
        <p:spPr>
          <a:xfrm>
            <a:off x="828347" y="4575501"/>
            <a:ext cx="7079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Ref. contr. at 388 nm is highly correlates with 443nm for all reflectors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Ref. contr. at 388 nm is highly correlates with 443nm for clouds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514B6C3-A2AF-6B59-53DC-B3CF6922B20F}"/>
              </a:ext>
            </a:extLst>
          </p:cNvPr>
          <p:cNvSpPr/>
          <p:nvPr/>
        </p:nvSpPr>
        <p:spPr>
          <a:xfrm>
            <a:off x="464643" y="887642"/>
            <a:ext cx="1094192" cy="3485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443 vs 388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EF26485-F683-3FBB-8B6B-63917FA1EBF7}"/>
              </a:ext>
            </a:extLst>
          </p:cNvPr>
          <p:cNvSpPr/>
          <p:nvPr/>
        </p:nvSpPr>
        <p:spPr>
          <a:xfrm>
            <a:off x="873482" y="3880980"/>
            <a:ext cx="1094192" cy="3485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780 vs 388</a:t>
            </a:r>
          </a:p>
        </p:txBody>
      </p:sp>
    </p:spTree>
    <p:extLst>
      <p:ext uri="{BB962C8B-B14F-4D97-AF65-F5344CB8AC3E}">
        <p14:creationId xmlns:p14="http://schemas.microsoft.com/office/powerpoint/2010/main" val="784091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FA91DBA8-E690-0453-B8E6-C8D81F0362C0}"/>
              </a:ext>
            </a:extLst>
          </p:cNvPr>
          <p:cNvSpPr txBox="1"/>
          <p:nvPr/>
        </p:nvSpPr>
        <p:spPr>
          <a:xfrm>
            <a:off x="0" y="1400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Statistics of Quasi-Hourly Global Average Reflectance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740B5F-CE61-0809-11F2-954E7A5DDF09}"/>
              </a:ext>
            </a:extLst>
          </p:cNvPr>
          <p:cNvSpPr txBox="1"/>
          <p:nvPr/>
        </p:nvSpPr>
        <p:spPr>
          <a:xfrm>
            <a:off x="58375" y="3852734"/>
            <a:ext cx="9085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Ref(388nm) is highly correlates with (443nm)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correlation coefficient between Ref(388nm) and Ref(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) decreases with wavelength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83D4BA-1B0D-24D8-4B9C-D7A4B076F2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809930"/>
            <a:ext cx="2286000" cy="2286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7EDAE9-6B4E-A146-7453-D29AF1371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8354" y="809930"/>
            <a:ext cx="2286000" cy="2286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921C23-1A09-E4C3-776B-E255170AEB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8603" y="809930"/>
            <a:ext cx="2286000" cy="2286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ED6420F-3821-1400-9B21-CFABD3D569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9699" y="801256"/>
            <a:ext cx="2286000" cy="2286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DA7519-367B-9B23-99E1-FF651D612220}"/>
              </a:ext>
            </a:extLst>
          </p:cNvPr>
          <p:cNvSpPr/>
          <p:nvPr/>
        </p:nvSpPr>
        <p:spPr>
          <a:xfrm>
            <a:off x="884256" y="679787"/>
            <a:ext cx="1094192" cy="3485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443 vs 388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2AADD13-8CAE-86CE-E1D7-FCBED1654599}"/>
              </a:ext>
            </a:extLst>
          </p:cNvPr>
          <p:cNvSpPr/>
          <p:nvPr/>
        </p:nvSpPr>
        <p:spPr>
          <a:xfrm>
            <a:off x="3170256" y="679787"/>
            <a:ext cx="1094192" cy="3485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551 vs 388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C0315A-866A-4C17-637B-4ED631613A1E}"/>
              </a:ext>
            </a:extLst>
          </p:cNvPr>
          <p:cNvSpPr/>
          <p:nvPr/>
        </p:nvSpPr>
        <p:spPr>
          <a:xfrm>
            <a:off x="5254930" y="679787"/>
            <a:ext cx="1094192" cy="3485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680 vs 388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91D6BC-34B6-E905-77A7-005D5327F284}"/>
              </a:ext>
            </a:extLst>
          </p:cNvPr>
          <p:cNvSpPr/>
          <p:nvPr/>
        </p:nvSpPr>
        <p:spPr>
          <a:xfrm>
            <a:off x="7596664" y="682683"/>
            <a:ext cx="1094192" cy="3485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780 vs 388</a:t>
            </a:r>
          </a:p>
        </p:txBody>
      </p:sp>
    </p:spTree>
    <p:extLst>
      <p:ext uri="{BB962C8B-B14F-4D97-AF65-F5344CB8AC3E}">
        <p14:creationId xmlns:p14="http://schemas.microsoft.com/office/powerpoint/2010/main" val="30338966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FA91DBA8-E690-0453-B8E6-C8D81F0362C0}"/>
              </a:ext>
            </a:extLst>
          </p:cNvPr>
          <p:cNvSpPr txBox="1"/>
          <p:nvPr/>
        </p:nvSpPr>
        <p:spPr>
          <a:xfrm>
            <a:off x="0" y="1400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Statistics of Daily Averages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740B5F-CE61-0809-11F2-954E7A5DDF09}"/>
              </a:ext>
            </a:extLst>
          </p:cNvPr>
          <p:cNvSpPr txBox="1"/>
          <p:nvPr/>
        </p:nvSpPr>
        <p:spPr>
          <a:xfrm>
            <a:off x="58375" y="4087101"/>
            <a:ext cx="9085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Ref(388nm) is highly correlates with (443nm) with the slope close to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correlation coefficient between Ref(388nm) and Ref(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) decreases with wavelength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slope of linear fit between Ref(388nm) and Ref(</a:t>
            </a:r>
            <a:r>
              <a:rPr lang="en-US" dirty="0">
                <a:latin typeface="Symbol" pitchFamily="2" charset="2"/>
              </a:rPr>
              <a:t>l</a:t>
            </a:r>
            <a:r>
              <a:rPr lang="en-US" dirty="0"/>
              <a:t>) decreases with wavelength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E68BB3-238A-B523-6EF2-98ECC4A6E0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902" y="313992"/>
            <a:ext cx="3657600" cy="3657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C20775-EF50-95BD-731C-1B014C9768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98" y="244835"/>
            <a:ext cx="36576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2998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FA91DBA8-E690-0453-B8E6-C8D81F0362C0}"/>
              </a:ext>
            </a:extLst>
          </p:cNvPr>
          <p:cNvSpPr txBox="1"/>
          <p:nvPr/>
        </p:nvSpPr>
        <p:spPr>
          <a:xfrm>
            <a:off x="0" y="117898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Daily Average of Spectral Reflectance and Variability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034A6A3-B773-8530-9E4B-2CA5118D9B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719" y="440160"/>
            <a:ext cx="3657600" cy="36576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E2B983F-9B53-1DA6-149C-504B4740F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49" y="440160"/>
            <a:ext cx="3657600" cy="3657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9740B5F-CE61-0809-11F2-954E7A5DDF09}"/>
              </a:ext>
            </a:extLst>
          </p:cNvPr>
          <p:cNvSpPr txBox="1"/>
          <p:nvPr/>
        </p:nvSpPr>
        <p:spPr>
          <a:xfrm>
            <a:off x="58375" y="4102272"/>
            <a:ext cx="9085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Seasonal variations of spectral reflectance are clear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Larger daytime variation of reflectance in NIR is evident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Inter-annual variation is visible</a:t>
            </a:r>
          </a:p>
        </p:txBody>
      </p:sp>
    </p:spTree>
    <p:extLst>
      <p:ext uri="{BB962C8B-B14F-4D97-AF65-F5344CB8AC3E}">
        <p14:creationId xmlns:p14="http://schemas.microsoft.com/office/powerpoint/2010/main" val="2446916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>
            <a:extLst>
              <a:ext uri="{FF2B5EF4-FFF2-40B4-BE49-F238E27FC236}">
                <a16:creationId xmlns:a16="http://schemas.microsoft.com/office/drawing/2014/main" id="{FA91DBA8-E690-0453-B8E6-C8D81F0362C0}"/>
              </a:ext>
            </a:extLst>
          </p:cNvPr>
          <p:cNvSpPr txBox="1"/>
          <p:nvPr/>
        </p:nvSpPr>
        <p:spPr>
          <a:xfrm>
            <a:off x="0" y="826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Variation of Spectral Reflectance </a:t>
            </a:r>
            <a:r>
              <a:rPr lang="en-US" sz="2400" b="1"/>
              <a:t>and Cloud Optical Depth and CF</a:t>
            </a:r>
            <a:endParaRPr lang="en-US" sz="2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740B5F-CE61-0809-11F2-954E7A5DDF09}"/>
              </a:ext>
            </a:extLst>
          </p:cNvPr>
          <p:cNvSpPr txBox="1"/>
          <p:nvPr/>
        </p:nvSpPr>
        <p:spPr>
          <a:xfrm>
            <a:off x="0" y="3840056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are four events of increase of spectral reflectance that are related to changes in clouds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increase of spectral reflectance is associated with decreases in average cloud optical depth, but increase in CF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Larger changes for longer wavelengths (∆R = a*∆CF - b*∆CF)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30F861-F203-09B4-3523-DB593370D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3175"/>
            <a:ext cx="3200400" cy="3200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77902A-8452-A081-0E35-491AD406CB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397336"/>
            <a:ext cx="3200400" cy="32004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5B46BB-C765-7FBD-7A7B-2877A8685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391497"/>
            <a:ext cx="3200400" cy="32004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FBD1539-5945-6A8F-288A-701D42B0E5FE}"/>
              </a:ext>
            </a:extLst>
          </p:cNvPr>
          <p:cNvCxnSpPr>
            <a:cxnSpLocks/>
          </p:cNvCxnSpPr>
          <p:nvPr/>
        </p:nvCxnSpPr>
        <p:spPr>
          <a:xfrm flipV="1">
            <a:off x="879390" y="2608305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E8E8ED0-171A-E904-4367-6A2EE92F425F}"/>
              </a:ext>
            </a:extLst>
          </p:cNvPr>
          <p:cNvCxnSpPr>
            <a:cxnSpLocks/>
          </p:cNvCxnSpPr>
          <p:nvPr/>
        </p:nvCxnSpPr>
        <p:spPr>
          <a:xfrm flipV="1">
            <a:off x="1473492" y="2571750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F783DD0-FE5E-6ACC-7483-960463A56F2A}"/>
              </a:ext>
            </a:extLst>
          </p:cNvPr>
          <p:cNvCxnSpPr>
            <a:cxnSpLocks/>
          </p:cNvCxnSpPr>
          <p:nvPr/>
        </p:nvCxnSpPr>
        <p:spPr>
          <a:xfrm flipV="1">
            <a:off x="2083092" y="2608305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D6B8FCD-DE00-FDF2-CDA1-F24686CEBF86}"/>
              </a:ext>
            </a:extLst>
          </p:cNvPr>
          <p:cNvCxnSpPr>
            <a:cxnSpLocks/>
          </p:cNvCxnSpPr>
          <p:nvPr/>
        </p:nvCxnSpPr>
        <p:spPr>
          <a:xfrm flipV="1">
            <a:off x="2708190" y="2489485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42FFB78-41F3-3D46-FEE9-806367A62780}"/>
              </a:ext>
            </a:extLst>
          </p:cNvPr>
          <p:cNvCxnSpPr>
            <a:cxnSpLocks/>
          </p:cNvCxnSpPr>
          <p:nvPr/>
        </p:nvCxnSpPr>
        <p:spPr>
          <a:xfrm flipV="1">
            <a:off x="3891227" y="2489485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8C839A38-B4C6-E33B-09E6-FAD388121F4E}"/>
              </a:ext>
            </a:extLst>
          </p:cNvPr>
          <p:cNvCxnSpPr>
            <a:cxnSpLocks/>
          </p:cNvCxnSpPr>
          <p:nvPr/>
        </p:nvCxnSpPr>
        <p:spPr>
          <a:xfrm flipV="1">
            <a:off x="4454332" y="2571750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F5F7D4B-6C42-3EAF-91AB-DCBDA62DEF6F}"/>
              </a:ext>
            </a:extLst>
          </p:cNvPr>
          <p:cNvCxnSpPr>
            <a:cxnSpLocks/>
          </p:cNvCxnSpPr>
          <p:nvPr/>
        </p:nvCxnSpPr>
        <p:spPr>
          <a:xfrm flipV="1">
            <a:off x="5063932" y="2571750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81E2ED0-1198-AA0D-2C32-E90C6945AF0F}"/>
              </a:ext>
            </a:extLst>
          </p:cNvPr>
          <p:cNvCxnSpPr>
            <a:cxnSpLocks/>
          </p:cNvCxnSpPr>
          <p:nvPr/>
        </p:nvCxnSpPr>
        <p:spPr>
          <a:xfrm flipV="1">
            <a:off x="5642535" y="2306080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1F210E7-D192-38EF-5F3D-AD0FE9BD7A73}"/>
              </a:ext>
            </a:extLst>
          </p:cNvPr>
          <p:cNvCxnSpPr>
            <a:cxnSpLocks/>
          </p:cNvCxnSpPr>
          <p:nvPr/>
        </p:nvCxnSpPr>
        <p:spPr>
          <a:xfrm flipV="1">
            <a:off x="6786826" y="1774740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3676EDD-E536-25FD-FE21-D7074DBB2401}"/>
              </a:ext>
            </a:extLst>
          </p:cNvPr>
          <p:cNvCxnSpPr>
            <a:cxnSpLocks/>
          </p:cNvCxnSpPr>
          <p:nvPr/>
        </p:nvCxnSpPr>
        <p:spPr>
          <a:xfrm flipV="1">
            <a:off x="7442920" y="1896143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6CA4F69-93D6-C81C-4D68-B96A70AE3D62}"/>
              </a:ext>
            </a:extLst>
          </p:cNvPr>
          <p:cNvCxnSpPr>
            <a:cxnSpLocks/>
          </p:cNvCxnSpPr>
          <p:nvPr/>
        </p:nvCxnSpPr>
        <p:spPr>
          <a:xfrm flipV="1">
            <a:off x="8052520" y="1774740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07D9213-FF02-46E7-F42A-B066A17C6FC5}"/>
              </a:ext>
            </a:extLst>
          </p:cNvPr>
          <p:cNvCxnSpPr>
            <a:cxnSpLocks/>
          </p:cNvCxnSpPr>
          <p:nvPr/>
        </p:nvCxnSpPr>
        <p:spPr>
          <a:xfrm flipV="1">
            <a:off x="8662120" y="1509070"/>
            <a:ext cx="0" cy="53134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14319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F457AC-F88A-9D93-286B-0C6251BBDFB5}"/>
              </a:ext>
            </a:extLst>
          </p:cNvPr>
          <p:cNvSpPr txBox="1"/>
          <p:nvPr/>
        </p:nvSpPr>
        <p:spPr>
          <a:xfrm>
            <a:off x="0" y="54245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Summary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E63C8A3-DDAF-44E1-99B8-195D508A03DF}"/>
              </a:ext>
            </a:extLst>
          </p:cNvPr>
          <p:cNvSpPr txBox="1"/>
          <p:nvPr/>
        </p:nvSpPr>
        <p:spPr>
          <a:xfrm>
            <a:off x="0" y="705173"/>
            <a:ext cx="914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Global average reflectance is a sum of contributions from each reflector type.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contributions from each reflector type is linearly related to fractional coverage.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Reflectance between near-UV (or blue band) and NIR (near-hourly) follows certain relationship that can be explained by the change of fractional coverage of each reflector type in a course of Earth’s rotation.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Ref(388nm) is highly correlated with Ref(433nm). The correlation coefficients decrease with wavelength.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There are four events of increase of spectral reflectance in all five wavelength (388 – 780nm) in 2021.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Those events are associated with changes in cloud fraction and average cloud optical depth.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Further investigation is underway.</a:t>
            </a:r>
          </a:p>
        </p:txBody>
      </p:sp>
    </p:spTree>
    <p:extLst>
      <p:ext uri="{BB962C8B-B14F-4D97-AF65-F5344CB8AC3E}">
        <p14:creationId xmlns:p14="http://schemas.microsoft.com/office/powerpoint/2010/main" val="34430666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9897</TotalTime>
  <Words>1134</Words>
  <Application>Microsoft Macintosh PowerPoint</Application>
  <PresentationFormat>On-screen Show (16:9)</PresentationFormat>
  <Paragraphs>101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Courier</vt:lpstr>
      <vt:lpstr>Symbol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Wen, Guoyong (GSFC-613.0)[MORGAN STATE UNIV.]</dc:creator>
  <cp:lastModifiedBy>Wen, Guoyong (GSFC-613.0)[MORGAN STATE UNIV.]</cp:lastModifiedBy>
  <cp:revision>19</cp:revision>
  <dcterms:created xsi:type="dcterms:W3CDTF">2022-09-19T19:12:46Z</dcterms:created>
  <dcterms:modified xsi:type="dcterms:W3CDTF">2022-09-28T19:38:12Z</dcterms:modified>
</cp:coreProperties>
</file>